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comments/comment1.xml" ContentType="application/vnd.openxmlformats-officedocument.presentationml.comments+xml"/>
  <Override PartName="/ppt/comments/comment2.xml" ContentType="application/vnd.openxmlformats-officedocument.presentationml.comments+xml"/>
  <Override PartName="/ppt/comments/comment3.xml" ContentType="application/vnd.openxmlformats-officedocument.presentationml.comments+xml"/>
  <Override PartName="/ppt/comments/comment4.xml" ContentType="application/vnd.openxmlformats-officedocument.presentationml.comments+xml"/>
  <Override PartName="/ppt/comments/comment5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1"/>
  </p:notesMasterIdLst>
  <p:sldIdLst>
    <p:sldId id="260" r:id="rId2"/>
    <p:sldId id="328" r:id="rId3"/>
    <p:sldId id="291" r:id="rId4"/>
    <p:sldId id="261" r:id="rId5"/>
    <p:sldId id="292" r:id="rId6"/>
    <p:sldId id="263" r:id="rId7"/>
    <p:sldId id="264" r:id="rId8"/>
    <p:sldId id="321" r:id="rId9"/>
    <p:sldId id="262" r:id="rId10"/>
    <p:sldId id="329" r:id="rId11"/>
    <p:sldId id="265" r:id="rId12"/>
    <p:sldId id="266" r:id="rId13"/>
    <p:sldId id="267" r:id="rId14"/>
    <p:sldId id="294" r:id="rId15"/>
    <p:sldId id="295" r:id="rId16"/>
    <p:sldId id="296" r:id="rId17"/>
    <p:sldId id="297" r:id="rId18"/>
    <p:sldId id="298" r:id="rId19"/>
    <p:sldId id="299" r:id="rId20"/>
    <p:sldId id="301" r:id="rId21"/>
    <p:sldId id="302" r:id="rId22"/>
    <p:sldId id="303" r:id="rId23"/>
    <p:sldId id="304" r:id="rId24"/>
    <p:sldId id="305" r:id="rId25"/>
    <p:sldId id="308" r:id="rId26"/>
    <p:sldId id="309" r:id="rId27"/>
    <p:sldId id="311" r:id="rId28"/>
    <p:sldId id="315" r:id="rId29"/>
    <p:sldId id="316" r:id="rId30"/>
    <p:sldId id="317" r:id="rId31"/>
    <p:sldId id="269" r:id="rId32"/>
    <p:sldId id="336" r:id="rId33"/>
    <p:sldId id="271" r:id="rId34"/>
    <p:sldId id="274" r:id="rId35"/>
    <p:sldId id="275" r:id="rId36"/>
    <p:sldId id="337" r:id="rId37"/>
    <p:sldId id="339" r:id="rId38"/>
    <p:sldId id="340" r:id="rId39"/>
    <p:sldId id="341" r:id="rId40"/>
    <p:sldId id="342" r:id="rId41"/>
    <p:sldId id="343" r:id="rId42"/>
    <p:sldId id="344" r:id="rId43"/>
    <p:sldId id="345" r:id="rId44"/>
    <p:sldId id="346" r:id="rId45"/>
    <p:sldId id="322" r:id="rId46"/>
    <p:sldId id="323" r:id="rId47"/>
    <p:sldId id="313" r:id="rId48"/>
    <p:sldId id="324" r:id="rId49"/>
    <p:sldId id="318" r:id="rId50"/>
    <p:sldId id="319" r:id="rId51"/>
    <p:sldId id="314" r:id="rId52"/>
    <p:sldId id="312" r:id="rId53"/>
    <p:sldId id="326" r:id="rId54"/>
    <p:sldId id="286" r:id="rId55"/>
    <p:sldId id="331" r:id="rId56"/>
    <p:sldId id="332" r:id="rId57"/>
    <p:sldId id="333" r:id="rId58"/>
    <p:sldId id="334" r:id="rId59"/>
    <p:sldId id="335" r:id="rId60"/>
    <p:sldId id="285" r:id="rId61"/>
    <p:sldId id="257" r:id="rId62"/>
    <p:sldId id="284" r:id="rId63"/>
    <p:sldId id="268" r:id="rId64"/>
    <p:sldId id="282" r:id="rId65"/>
    <p:sldId id="290" r:id="rId66"/>
    <p:sldId id="283" r:id="rId67"/>
    <p:sldId id="258" r:id="rId68"/>
    <p:sldId id="327" r:id="rId69"/>
    <p:sldId id="330" r:id="rId70"/>
  </p:sldIdLst>
  <p:sldSz cx="9144000" cy="6858000" type="letter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onferencia 18" initials="C1" lastIdx="5" clrIdx="0">
    <p:extLst>
      <p:ext uri="{19B8F6BF-5375-455C-9EA6-DF929625EA0E}">
        <p15:presenceInfo xmlns:p15="http://schemas.microsoft.com/office/powerpoint/2012/main" userId="Conferencia 18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32035"/>
    <a:srgbClr val="FAAF40"/>
    <a:srgbClr val="6365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4838" autoAdjust="0"/>
    <p:restoredTop sz="99893" autoAdjust="0"/>
  </p:normalViewPr>
  <p:slideViewPr>
    <p:cSldViewPr snapToGrid="0" snapToObjects="1">
      <p:cViewPr varScale="1">
        <p:scale>
          <a:sx n="93" d="100"/>
          <a:sy n="93" d="100"/>
        </p:scale>
        <p:origin x="178" y="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commentAuthors" Target="commentAuthor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7-22T16:33:30.493" idx="2">
    <p:pos x="5455" y="3681"/>
    <p:text>Melmarie</p:text>
    <p:extLst>
      <p:ext uri="{C676402C-5697-4E1C-873F-D02D1690AC5C}">
        <p15:threadingInfo xmlns:p15="http://schemas.microsoft.com/office/powerpoint/2012/main" timeZoneBias="24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7-22T16:35:15.629" idx="3">
    <p:pos x="10" y="10"/>
    <p:text>Mel</p:text>
    <p:extLst>
      <p:ext uri="{C676402C-5697-4E1C-873F-D02D1690AC5C}">
        <p15:threadingInfo xmlns:p15="http://schemas.microsoft.com/office/powerpoint/2012/main" timeZoneBias="240"/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7-22T16:36:24.268" idx="4">
    <p:pos x="10" y="10"/>
    <p:text>Mel</p:text>
    <p:extLst>
      <p:ext uri="{C676402C-5697-4E1C-873F-D02D1690AC5C}">
        <p15:threadingInfo xmlns:p15="http://schemas.microsoft.com/office/powerpoint/2012/main" timeZoneBias="240"/>
      </p:ext>
    </p:extLst>
  </p:cm>
</p:cmLst>
</file>

<file path=ppt/comments/comment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7-22T16:36:39.409" idx="5">
    <p:pos x="10" y="10"/>
    <p:text>Mel</p:text>
    <p:extLst>
      <p:ext uri="{C676402C-5697-4E1C-873F-D02D1690AC5C}">
        <p15:threadingInfo xmlns:p15="http://schemas.microsoft.com/office/powerpoint/2012/main" timeZoneBias="240"/>
      </p:ext>
    </p:extLst>
  </p:cm>
</p:cmLst>
</file>

<file path=ppt/comments/comment5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7-21T13:58:29.205" idx="1">
    <p:pos x="10" y="10"/>
    <p:text>Recordar que vamos a empezar de abajo para arriba</p:text>
    <p:extLst>
      <p:ext uri="{C676402C-5697-4E1C-873F-D02D1690AC5C}">
        <p15:threadingInfo xmlns:p15="http://schemas.microsoft.com/office/powerpoint/2012/main" timeZoneBias="24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03483B-4049-6141-9132-F50C5B0A72CB}" type="datetimeFigureOut">
              <a:rPr lang="en-US" smtClean="0"/>
              <a:t>8/11/2020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760A4B-CCFF-EA45-ABE2-8AE73AB54CA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2"/>
            <a:ext cx="7772400" cy="3034165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6200">
                <a:solidFill>
                  <a:srgbClr val="A32035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42971"/>
            <a:ext cx="6400800" cy="2329229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rgbClr val="636569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C5678-EE20-4FA5-88E2-6E0BD67A2E26}" type="datetime1">
              <a:rPr lang="en-US" smtClean="0"/>
              <a:t>8/11/2020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1"/>
            <a:ext cx="5711824" cy="895351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1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1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B8377-21E3-4835-B75D-4E2847E2750F}" type="datetime1">
              <a:rPr lang="en-US" smtClean="0"/>
              <a:t>8/11/2020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4958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A32035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636569"/>
                </a:solidFill>
              </a:defRPr>
            </a:lvl1pPr>
            <a:lvl2pPr>
              <a:defRPr>
                <a:solidFill>
                  <a:srgbClr val="636569"/>
                </a:solidFill>
              </a:defRPr>
            </a:lvl2pPr>
            <a:lvl3pPr>
              <a:defRPr>
                <a:solidFill>
                  <a:srgbClr val="636569"/>
                </a:solidFill>
              </a:defRPr>
            </a:lvl3pPr>
            <a:lvl4pPr>
              <a:defRPr>
                <a:solidFill>
                  <a:srgbClr val="636569"/>
                </a:solidFill>
              </a:defRPr>
            </a:lvl4pPr>
            <a:lvl5pPr>
              <a:defRPr>
                <a:solidFill>
                  <a:srgbClr val="636569"/>
                </a:solidFill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D738E-8962-435F-8C43-147B8DD7E819}" type="datetime1">
              <a:rPr lang="en-US" smtClean="0"/>
              <a:t>8/11/2020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1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b="0" kern="1200" dirty="0" smtClean="0">
                <a:solidFill>
                  <a:srgbClr val="A32035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Gill Sans"/>
                <a:ea typeface="+mj-ea"/>
                <a:cs typeface="Gill San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5"/>
            <a:ext cx="7772400" cy="1131887"/>
          </a:xfrm>
        </p:spPr>
        <p:txBody>
          <a:bodyPr anchor="t"/>
          <a:lstStyle>
            <a:lvl1pPr marL="0" indent="0" algn="ctr">
              <a:buNone/>
              <a:defRPr sz="2000" b="0" i="0">
                <a:solidFill>
                  <a:srgbClr val="636569"/>
                </a:solidFill>
                <a:latin typeface="Gill Sans Light"/>
                <a:cs typeface="Gill Sans Ligh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AEA93-55E7-4DA9-90C2-089A26EEFEC4}" type="datetime1">
              <a:rPr lang="en-US" smtClean="0"/>
              <a:t>8/11/2020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A32035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400">
                <a:solidFill>
                  <a:srgbClr val="636569"/>
                </a:solidFill>
              </a:defRPr>
            </a:lvl1pPr>
            <a:lvl2pPr>
              <a:defRPr sz="1600">
                <a:solidFill>
                  <a:srgbClr val="636569"/>
                </a:solidFill>
              </a:defRPr>
            </a:lvl2pPr>
            <a:lvl3pPr>
              <a:defRPr sz="1600">
                <a:solidFill>
                  <a:srgbClr val="636569"/>
                </a:solidFill>
              </a:defRPr>
            </a:lvl3pPr>
            <a:lvl4pPr>
              <a:defRPr sz="1600">
                <a:solidFill>
                  <a:srgbClr val="636569"/>
                </a:solidFill>
              </a:defRPr>
            </a:lvl4pPr>
            <a:lvl5pPr>
              <a:defRPr sz="1600">
                <a:solidFill>
                  <a:srgbClr val="636569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CF3C7-6809-4F39-BD67-A75817BDDE0A}" type="datetime1">
              <a:rPr lang="en-US" smtClean="0"/>
              <a:t>8/11/2020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>
            <a:lvl1pPr>
              <a:defRPr>
                <a:solidFill>
                  <a:srgbClr val="636569"/>
                </a:solidFill>
              </a:defRPr>
            </a:lvl1pPr>
            <a:lvl2pPr>
              <a:defRPr>
                <a:solidFill>
                  <a:srgbClr val="636569"/>
                </a:solidFill>
              </a:defRPr>
            </a:lvl2pPr>
            <a:lvl3pPr>
              <a:defRPr>
                <a:solidFill>
                  <a:srgbClr val="636569"/>
                </a:solidFill>
              </a:defRPr>
            </a:lvl3pPr>
            <a:lvl4pPr>
              <a:defRPr>
                <a:solidFill>
                  <a:srgbClr val="636569"/>
                </a:solidFill>
              </a:defRPr>
            </a:lvl4pPr>
            <a:lvl5pPr>
              <a:defRPr>
                <a:solidFill>
                  <a:srgbClr val="636569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2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AEB24-CE78-465C-A726-91D0868FA48F}" type="datetime1">
              <a:rPr lang="en-US" smtClean="0"/>
              <a:t>8/11/2020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9"/>
            <a:ext cx="4041648" cy="3913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AADF0-1749-4E8B-9691-B44A5F8C0895}" type="datetime1">
              <a:rPr lang="en-US" smtClean="0"/>
              <a:t>8/11/2020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F628A-A867-4937-BBE5-207DB6F9C51A}" type="datetime1">
              <a:rPr lang="en-US" smtClean="0"/>
              <a:t>8/11/2020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9" y="266701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9" y="273052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9" y="2438401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BBB94-68E6-4675-A946-F1C5994EDBD7}" type="datetime1">
              <a:rPr lang="en-US" smtClean="0"/>
              <a:t>8/11/2020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agado - Logo Bar.pdf"/>
          <p:cNvPicPr>
            <a:picLocks noChangeAspect="1"/>
          </p:cNvPicPr>
          <p:nvPr userDrawn="1"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38875"/>
            <a:ext cx="9144000" cy="619125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13207" y="6124186"/>
            <a:ext cx="877117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0C4986D-6BE9-4264-908F-02DB36FD8D6C}" type="datetime1">
              <a:rPr lang="en-US" smtClean="0"/>
              <a:t>8/11/2020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126164"/>
            <a:ext cx="5156007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r>
              <a:rPr lang="en-US" dirty="0" smtClean="0"/>
              <a:t>Footer Text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86801" y="6124186"/>
            <a:ext cx="381781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r"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A9B540C-44DA-4F69-89C9-7C84606640D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</p:sldLayoutIdLst>
  <p:hf sldNum="0" hdr="0" ftr="0" dt="0"/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3600" b="0" kern="1200">
          <a:solidFill>
            <a:srgbClr val="A32035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Gill Sans"/>
          <a:ea typeface="+mj-ea"/>
          <a:cs typeface="Gill San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b="0" i="0" kern="1200">
          <a:solidFill>
            <a:srgbClr val="636569"/>
          </a:solidFill>
          <a:latin typeface="Gill Sans Light"/>
          <a:ea typeface="+mn-ea"/>
          <a:cs typeface="Gill Sans Light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b="0" i="0" kern="1200">
          <a:solidFill>
            <a:srgbClr val="636569"/>
          </a:solidFill>
          <a:latin typeface="Gill Sans Light"/>
          <a:ea typeface="+mn-ea"/>
          <a:cs typeface="Gill Sans Light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b="0" i="0" kern="1200">
          <a:solidFill>
            <a:srgbClr val="636569"/>
          </a:solidFill>
          <a:latin typeface="Gill Sans Light"/>
          <a:ea typeface="+mn-ea"/>
          <a:cs typeface="Gill Sans Light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b="0" i="0" kern="1200">
          <a:solidFill>
            <a:srgbClr val="636569"/>
          </a:solidFill>
          <a:latin typeface="Gill Sans Light"/>
          <a:ea typeface="+mn-ea"/>
          <a:cs typeface="Gill Sans Light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b="0" i="0" kern="1200">
          <a:solidFill>
            <a:srgbClr val="636569"/>
          </a:solidFill>
          <a:latin typeface="Gill Sans Light"/>
          <a:ea typeface="+mn-ea"/>
          <a:cs typeface="Gill Sans Light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hyperlink" Target="http://www.aula21.net/aulablog21/" TargetMode="External"/><Relationship Id="rId7" Type="http://schemas.openxmlformats.org/officeDocument/2006/relationships/image" Target="../media/image6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Relationship Id="rId6" Type="http://schemas.openxmlformats.org/officeDocument/2006/relationships/hyperlink" Target="http://innovacioneducativa.wordpress.com/" TargetMode="External"/><Relationship Id="rId5" Type="http://schemas.openxmlformats.org/officeDocument/2006/relationships/hyperlink" Target="http://domingomendez.blogspot.com/" TargetMode="External"/><Relationship Id="rId4" Type="http://schemas.openxmlformats.org/officeDocument/2006/relationships/hyperlink" Target="http://www.aulablog.com/blog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s://www.blogger.com/about/?bpli=1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6" Type="http://schemas.openxmlformats.org/officeDocument/2006/relationships/comments" Target="../comments/comment5.xml"/><Relationship Id="rId5" Type="http://schemas.openxmlformats.org/officeDocument/2006/relationships/slide" Target="slide2.xml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63.xml"/><Relationship Id="rId13" Type="http://schemas.openxmlformats.org/officeDocument/2006/relationships/slide" Target="slide4.xml"/><Relationship Id="rId18" Type="http://schemas.openxmlformats.org/officeDocument/2006/relationships/slide" Target="slide11.xml"/><Relationship Id="rId3" Type="http://schemas.openxmlformats.org/officeDocument/2006/relationships/slide" Target="slide45.xml"/><Relationship Id="rId7" Type="http://schemas.openxmlformats.org/officeDocument/2006/relationships/slide" Target="slide62.xml"/><Relationship Id="rId12" Type="http://schemas.openxmlformats.org/officeDocument/2006/relationships/slide" Target="slide3.xml"/><Relationship Id="rId17" Type="http://schemas.openxmlformats.org/officeDocument/2006/relationships/slide" Target="slide10.xml"/><Relationship Id="rId2" Type="http://schemas.openxmlformats.org/officeDocument/2006/relationships/slide" Target="slide27.xml"/><Relationship Id="rId16" Type="http://schemas.openxmlformats.org/officeDocument/2006/relationships/slide" Target="slide8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6" Type="http://schemas.openxmlformats.org/officeDocument/2006/relationships/slide" Target="slide61.xml"/><Relationship Id="rId11" Type="http://schemas.openxmlformats.org/officeDocument/2006/relationships/slide" Target="slide69.xml"/><Relationship Id="rId5" Type="http://schemas.openxmlformats.org/officeDocument/2006/relationships/slide" Target="slide60.xml"/><Relationship Id="rId15" Type="http://schemas.openxmlformats.org/officeDocument/2006/relationships/slide" Target="slide6.xml"/><Relationship Id="rId10" Type="http://schemas.openxmlformats.org/officeDocument/2006/relationships/slide" Target="slide68.xml"/><Relationship Id="rId19" Type="http://schemas.openxmlformats.org/officeDocument/2006/relationships/slide" Target="slide17.xml"/><Relationship Id="rId4" Type="http://schemas.openxmlformats.org/officeDocument/2006/relationships/slide" Target="slide54.xml"/><Relationship Id="rId9" Type="http://schemas.openxmlformats.org/officeDocument/2006/relationships/slide" Target="slide67.xml"/><Relationship Id="rId14" Type="http://schemas.openxmlformats.org/officeDocument/2006/relationships/slide" Target="slide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4" Type="http://schemas.openxmlformats.org/officeDocument/2006/relationships/slide" Target="slide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5" Type="http://schemas.openxmlformats.org/officeDocument/2006/relationships/comments" Target="../comments/comment1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5" Type="http://schemas.openxmlformats.org/officeDocument/2006/relationships/comments" Target="../comments/comment2.xml"/><Relationship Id="rId4" Type="http://schemas.openxmlformats.org/officeDocument/2006/relationships/slide" Target="slide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Relationship Id="rId4" Type="http://schemas.openxmlformats.org/officeDocument/2006/relationships/slide" Target="slide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4" Type="http://schemas.openxmlformats.org/officeDocument/2006/relationships/slide" Target="slide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.xml"/><Relationship Id="rId4" Type="http://schemas.openxmlformats.org/officeDocument/2006/relationships/slide" Target="slide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.xml"/><Relationship Id="rId4" Type="http://schemas.openxmlformats.org/officeDocument/2006/relationships/slide" Target="slide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.xml"/><Relationship Id="rId4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.xml"/><Relationship Id="rId4" Type="http://schemas.openxmlformats.org/officeDocument/2006/relationships/slide" Target="slide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3.xml"/><Relationship Id="rId4" Type="http://schemas.openxmlformats.org/officeDocument/2006/relationships/slide" Target="slide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.xml"/><Relationship Id="rId4" Type="http://schemas.openxmlformats.org/officeDocument/2006/relationships/slide" Target="slide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9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3.xml"/><Relationship Id="rId4" Type="http://schemas.openxmlformats.org/officeDocument/2006/relationships/slide" Target="slide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hyperlink" Target="https://abcblogs.abc.es/weblog/public/post/los-10-mandamientos-del-blogging-13145.asp/" TargetMode="External"/><Relationship Id="rId7" Type="http://schemas.openxmlformats.org/officeDocument/2006/relationships/image" Target="../media/image3.png"/><Relationship Id="rId2" Type="http://schemas.openxmlformats.org/officeDocument/2006/relationships/hyperlink" Target="http://blogs.portafolio.co/preguntas-frecuentes" TargetMode="External"/><Relationship Id="rId1" Type="http://schemas.openxmlformats.org/officeDocument/2006/relationships/slideLayout" Target="../slideLayouts/slideLayout3.xml"/><Relationship Id="rId6" Type="http://schemas.openxmlformats.org/officeDocument/2006/relationships/hyperlink" Target="http://tecnologiaedu.uma.es/materiales/web20/archivos/cap2_Uso_educ_Blog.pdf" TargetMode="External"/><Relationship Id="rId5" Type="http://schemas.openxmlformats.org/officeDocument/2006/relationships/hyperlink" Target="https://rockcontent.com/es/blog/blogger/" TargetMode="External"/><Relationship Id="rId4" Type="http://schemas.openxmlformats.org/officeDocument/2006/relationships/hyperlink" Target="https://communityanalisis.com/historia-de-los-blogs-el-primer-blog-y-su-popularizacion/#:~:text=La%20palabra%20%E2%80%9Cblog%E2%80%9D%20es%20una,no%20se%20consideraban%20como%20tales" TargetMode="External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hyperlink" Target="https://biblioteca.sagrado.edu/" TargetMode="External"/><Relationship Id="rId7" Type="http://schemas.openxmlformats.org/officeDocument/2006/relationships/hyperlink" Target="mailto:Limarie.colls@sagrado.edu" TargetMode="External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3.xml"/><Relationship Id="rId6" Type="http://schemas.openxmlformats.org/officeDocument/2006/relationships/hyperlink" Target="mailto:melmarie.candelario@sagrado.edu" TargetMode="External"/><Relationship Id="rId5" Type="http://schemas.openxmlformats.org/officeDocument/2006/relationships/hyperlink" Target="https://biblioteca.sagrado.edu/pregunta-al-bibliotecario-0" TargetMode="External"/><Relationship Id="rId4" Type="http://schemas.openxmlformats.org/officeDocument/2006/relationships/hyperlink" Target="https://biblioteca.sagrado.edu/biblioinfoseries" TargetMode="External"/><Relationship Id="rId9" Type="http://schemas.openxmlformats.org/officeDocument/2006/relationships/slide" Target="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5" Type="http://schemas.openxmlformats.org/officeDocument/2006/relationships/slide" Target="slide2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5" Type="http://schemas.openxmlformats.org/officeDocument/2006/relationships/comments" Target="../comments/comment3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6" Type="http://schemas.openxmlformats.org/officeDocument/2006/relationships/comments" Target="../comments/comment4.xml"/><Relationship Id="rId5" Type="http://schemas.openxmlformats.org/officeDocument/2006/relationships/slide" Target="slide2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ow to Add a Widget to Blogger in 10 Steps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707" y="1290687"/>
            <a:ext cx="4706492" cy="2085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1010" y="5484602"/>
            <a:ext cx="7907071" cy="1110931"/>
          </a:xfrm>
        </p:spPr>
        <p:txBody>
          <a:bodyPr>
            <a:normAutofit/>
          </a:bodyPr>
          <a:lstStyle/>
          <a:p>
            <a:r>
              <a:rPr lang="en-US" sz="1600" dirty="0" smtClean="0"/>
              <a:t>Recursos: Srta. Melmarie Candelario y Profa. Limarie Colls Colón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41402"/>
            <a:ext cx="9144000" cy="329870"/>
          </a:xfrm>
          <a:prstGeom prst="rect">
            <a:avLst/>
          </a:prstGeom>
        </p:spPr>
      </p:pic>
      <p:sp>
        <p:nvSpPr>
          <p:cNvPr id="5" name="Subtitle 2"/>
          <p:cNvSpPr txBox="1">
            <a:spLocks/>
          </p:cNvSpPr>
          <p:nvPr/>
        </p:nvSpPr>
        <p:spPr>
          <a:xfrm>
            <a:off x="1236407" y="1188559"/>
            <a:ext cx="6400800" cy="15743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b="0" i="0" kern="1200">
                <a:solidFill>
                  <a:srgbClr val="636569"/>
                </a:solidFill>
                <a:latin typeface="Gill Sans Light"/>
                <a:ea typeface="+mn-ea"/>
                <a:cs typeface="Gill Sans Light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Courier New" pitchFamily="49" charset="0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Gill Sans Light"/>
                <a:ea typeface="+mn-ea"/>
                <a:cs typeface="Gill Sans Light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Gill Sans Light"/>
                <a:ea typeface="+mn-ea"/>
                <a:cs typeface="Gill Sans Light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Courier New" pitchFamily="49" charset="0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Gill Sans Light"/>
                <a:ea typeface="+mn-ea"/>
                <a:cs typeface="Gill Sans Light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Gill Sans Light"/>
                <a:ea typeface="+mn-ea"/>
                <a:cs typeface="Gill Sans Light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Courier New" pitchFamily="49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Courier New" pitchFamily="49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r>
              <a:rPr lang="en-US" sz="3600" dirty="0" smtClean="0">
                <a:solidFill>
                  <a:srgbClr val="C00000"/>
                </a:solidFill>
              </a:rPr>
              <a:t>Crea tu blog utilizando</a:t>
            </a:r>
            <a:endParaRPr lang="en-US" sz="3600" dirty="0">
              <a:solidFill>
                <a:srgbClr val="C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0832" y="3063794"/>
            <a:ext cx="4054768" cy="22191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92768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scritorio de escuela con libreta de arte | Foto Grati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7" y="0"/>
            <a:ext cx="9101869" cy="6611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21160859">
            <a:off x="879233" y="1537441"/>
            <a:ext cx="8229600" cy="704088"/>
          </a:xfrm>
        </p:spPr>
        <p:txBody>
          <a:bodyPr/>
          <a:lstStyle/>
          <a:p>
            <a:r>
              <a:rPr lang="en-US" sz="2800" dirty="0" smtClean="0"/>
              <a:t>Ejemplos de blog </a:t>
            </a:r>
            <a:r>
              <a:rPr lang="en-US" sz="2800" dirty="0" err="1" smtClean="0"/>
              <a:t>educativos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21085971">
            <a:off x="2773072" y="2239926"/>
            <a:ext cx="4956048" cy="3353234"/>
          </a:xfrm>
        </p:spPr>
        <p:txBody>
          <a:bodyPr>
            <a:normAutofit lnSpcReduction="10000"/>
          </a:bodyPr>
          <a:lstStyle/>
          <a:p>
            <a:r>
              <a:rPr lang="es-ES" sz="2000" dirty="0"/>
              <a:t>Aulablog21: </a:t>
            </a:r>
            <a:r>
              <a:rPr lang="es-ES" sz="2000" dirty="0">
                <a:hlinkClick r:id="rId3"/>
              </a:rPr>
              <a:t>http://</a:t>
            </a:r>
            <a:r>
              <a:rPr lang="es-ES" sz="2000" dirty="0" smtClean="0">
                <a:hlinkClick r:id="rId3"/>
              </a:rPr>
              <a:t>www.aula21.net/aulablog21/</a:t>
            </a:r>
            <a:endParaRPr lang="es-ES" sz="2000" dirty="0" smtClean="0"/>
          </a:p>
          <a:p>
            <a:r>
              <a:rPr lang="es-ES" sz="2000" dirty="0" smtClean="0"/>
              <a:t>Planeta </a:t>
            </a:r>
            <a:r>
              <a:rPr lang="es-ES" sz="2000" dirty="0"/>
              <a:t>Educativo: </a:t>
            </a:r>
            <a:r>
              <a:rPr lang="es-ES" sz="2000" dirty="0">
                <a:hlinkClick r:id="rId4"/>
              </a:rPr>
              <a:t>http://www.aulablog.com/blog</a:t>
            </a:r>
            <a:r>
              <a:rPr lang="es-ES" sz="2000" dirty="0" smtClean="0">
                <a:hlinkClick r:id="rId4"/>
              </a:rPr>
              <a:t>/</a:t>
            </a:r>
            <a:endParaRPr lang="es-ES" sz="2000" dirty="0" smtClean="0"/>
          </a:p>
          <a:p>
            <a:r>
              <a:rPr lang="es-ES" sz="2000" dirty="0" smtClean="0"/>
              <a:t> </a:t>
            </a:r>
            <a:r>
              <a:rPr lang="es-ES" sz="2000" dirty="0" err="1"/>
              <a:t>Tíscar</a:t>
            </a:r>
            <a:r>
              <a:rPr lang="es-ES" sz="2000" dirty="0"/>
              <a:t>: http://tiscar.com/ </a:t>
            </a:r>
            <a:endParaRPr lang="es-ES" sz="2000" dirty="0" smtClean="0"/>
          </a:p>
          <a:p>
            <a:r>
              <a:rPr lang="es-ES" sz="2000" dirty="0" smtClean="0"/>
              <a:t>Educación </a:t>
            </a:r>
            <a:r>
              <a:rPr lang="es-ES" sz="2000" dirty="0"/>
              <a:t>y TIC: </a:t>
            </a:r>
            <a:r>
              <a:rPr lang="es-ES" sz="2000" dirty="0">
                <a:hlinkClick r:id="rId5"/>
              </a:rPr>
              <a:t>http://</a:t>
            </a:r>
            <a:r>
              <a:rPr lang="es-ES" sz="2000" dirty="0" smtClean="0">
                <a:hlinkClick r:id="rId5"/>
              </a:rPr>
              <a:t>domingomendez.blogspot.com/</a:t>
            </a:r>
            <a:endParaRPr lang="es-ES" sz="2000" dirty="0" smtClean="0"/>
          </a:p>
          <a:p>
            <a:r>
              <a:rPr lang="es-ES" sz="2000" dirty="0" smtClean="0"/>
              <a:t>Innovación </a:t>
            </a:r>
            <a:r>
              <a:rPr lang="es-ES" sz="2000" dirty="0"/>
              <a:t>educativa: </a:t>
            </a:r>
            <a:r>
              <a:rPr lang="es-ES" sz="2000" dirty="0">
                <a:hlinkClick r:id="rId6"/>
              </a:rPr>
              <a:t>http://innovacioneducativa.wordpress.com</a:t>
            </a:r>
            <a:r>
              <a:rPr lang="es-ES" sz="2000" dirty="0" smtClean="0">
                <a:hlinkClick r:id="rId6"/>
              </a:rPr>
              <a:t>/</a:t>
            </a:r>
            <a:endParaRPr lang="es-ES" sz="2000" dirty="0" smtClean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13576" y="6190488"/>
            <a:ext cx="2133600" cy="667512"/>
          </a:xfrm>
          <a:prstGeom prst="rect">
            <a:avLst/>
          </a:prstGeom>
        </p:spPr>
      </p:pic>
      <p:sp>
        <p:nvSpPr>
          <p:cNvPr id="6" name="Action Button: Home 5">
            <a:hlinkClick r:id="rId8" action="ppaction://hlinksldjump" highlightClick="1"/>
          </p:cNvPr>
          <p:cNvSpPr/>
          <p:nvPr/>
        </p:nvSpPr>
        <p:spPr>
          <a:xfrm>
            <a:off x="63610" y="6144807"/>
            <a:ext cx="604299" cy="379437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241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9466" y="1055656"/>
            <a:ext cx="7886700" cy="15821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2800" dirty="0" smtClean="0"/>
              <a:t>Accede a Blogger a </a:t>
            </a:r>
            <a:r>
              <a:rPr lang="en-US" sz="2800" dirty="0" err="1" smtClean="0"/>
              <a:t>través</a:t>
            </a:r>
            <a:r>
              <a:rPr lang="en-US" sz="2800" dirty="0" smtClean="0"/>
              <a:t> del URL: https</a:t>
            </a:r>
            <a:r>
              <a:rPr lang="en-US" sz="2800" dirty="0"/>
              <a:t>://</a:t>
            </a:r>
            <a:r>
              <a:rPr lang="en-US" sz="2800" dirty="0" smtClean="0"/>
              <a:t>www.blogger.com/</a:t>
            </a:r>
            <a:endParaRPr lang="en-US" sz="2800" dirty="0"/>
          </a:p>
        </p:txBody>
      </p:sp>
      <p:pic>
        <p:nvPicPr>
          <p:cNvPr id="4" name="Content Placeholder 3">
            <a:hlinkClick r:id="rId2"/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2296" y="1179806"/>
            <a:ext cx="9020738" cy="4937530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H="1">
            <a:off x="3422142" y="3019806"/>
            <a:ext cx="733806" cy="0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1184148" y="2738628"/>
            <a:ext cx="2194560" cy="729234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600" dirty="0" err="1" smtClean="0"/>
              <a:t>Presiona</a:t>
            </a:r>
            <a:r>
              <a:rPr lang="en-US" sz="1600" dirty="0" smtClean="0"/>
              <a:t> el </a:t>
            </a:r>
            <a:r>
              <a:rPr lang="en-US" sz="1600" dirty="0" err="1" smtClean="0"/>
              <a:t>botón</a:t>
            </a:r>
            <a:r>
              <a:rPr lang="en-US" sz="1600" dirty="0" smtClean="0"/>
              <a:t>                </a:t>
            </a:r>
            <a:r>
              <a:rPr lang="en-US" sz="1600" b="1" dirty="0" smtClean="0"/>
              <a:t>CREATE YOUR BLOG</a:t>
            </a:r>
            <a:endParaRPr lang="en-US" sz="1600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41402"/>
            <a:ext cx="9144000" cy="329870"/>
          </a:xfrm>
          <a:prstGeom prst="rect">
            <a:avLst/>
          </a:prstGeom>
        </p:spPr>
      </p:pic>
      <p:sp>
        <p:nvSpPr>
          <p:cNvPr id="3" name="Action Button: Forward or Next 2">
            <a:hlinkClick r:id="" action="ppaction://hlinkshowjump?jump=nextslide" highlightClick="1"/>
          </p:cNvPr>
          <p:cNvSpPr/>
          <p:nvPr/>
        </p:nvSpPr>
        <p:spPr>
          <a:xfrm>
            <a:off x="567176" y="6130455"/>
            <a:ext cx="535421" cy="357809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ction Button: Back or Previous 8">
            <a:hlinkClick r:id="" action="ppaction://hlinkshowjump?jump=previousslide" highlightClick="1"/>
          </p:cNvPr>
          <p:cNvSpPr/>
          <p:nvPr/>
        </p:nvSpPr>
        <p:spPr>
          <a:xfrm>
            <a:off x="75539" y="6122504"/>
            <a:ext cx="453224" cy="36576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627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062" y="123533"/>
            <a:ext cx="8703473" cy="1106424"/>
          </a:xfrm>
        </p:spPr>
        <p:txBody>
          <a:bodyPr/>
          <a:lstStyle/>
          <a:p>
            <a:r>
              <a:rPr lang="en-US" dirty="0" err="1" smtClean="0"/>
              <a:t>Tienes</a:t>
            </a:r>
            <a:r>
              <a:rPr lang="en-US" dirty="0" smtClean="0"/>
              <a:t> que </a:t>
            </a:r>
            <a:r>
              <a:rPr lang="en-US" dirty="0" err="1" smtClean="0"/>
              <a:t>tener</a:t>
            </a:r>
            <a:r>
              <a:rPr lang="en-US" dirty="0" smtClean="0"/>
              <a:t> </a:t>
            </a:r>
            <a:r>
              <a:rPr lang="en-US" dirty="0" err="1" smtClean="0"/>
              <a:t>una</a:t>
            </a:r>
            <a:r>
              <a:rPr lang="en-US" dirty="0" smtClean="0"/>
              <a:t> </a:t>
            </a:r>
            <a:r>
              <a:rPr lang="en-US" dirty="0" err="1" smtClean="0"/>
              <a:t>cuenta</a:t>
            </a:r>
            <a:r>
              <a:rPr lang="en-US" dirty="0" smtClean="0"/>
              <a:t> con </a:t>
            </a:r>
            <a:r>
              <a:rPr lang="en-US" b="1" dirty="0" smtClean="0">
                <a:solidFill>
                  <a:srgbClr val="FAAF40"/>
                </a:solidFill>
              </a:rPr>
              <a:t>Gmail</a:t>
            </a:r>
            <a:endParaRPr lang="en-US" b="1" dirty="0">
              <a:solidFill>
                <a:srgbClr val="FAAF4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7107" t="13786" r="31335" b="2656"/>
          <a:stretch/>
        </p:blipFill>
        <p:spPr>
          <a:xfrm>
            <a:off x="1490472" y="1098630"/>
            <a:ext cx="5385816" cy="54256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41402"/>
            <a:ext cx="9144000" cy="32987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3576" y="6190488"/>
            <a:ext cx="2133600" cy="667512"/>
          </a:xfrm>
          <a:prstGeom prst="rect">
            <a:avLst/>
          </a:prstGeom>
        </p:spPr>
      </p:pic>
      <p:sp>
        <p:nvSpPr>
          <p:cNvPr id="7" name="Action Button: Forward or Next 6">
            <a:hlinkClick r:id="" action="ppaction://hlinkshowjump?jump=nextslide" highlightClick="1"/>
          </p:cNvPr>
          <p:cNvSpPr/>
          <p:nvPr/>
        </p:nvSpPr>
        <p:spPr>
          <a:xfrm>
            <a:off x="611075" y="6122504"/>
            <a:ext cx="535421" cy="357809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ction Button: Back or Previous 7">
            <a:hlinkClick r:id="" action="ppaction://hlinkshowjump?jump=previousslide" highlightClick="1"/>
          </p:cNvPr>
          <p:cNvSpPr/>
          <p:nvPr/>
        </p:nvSpPr>
        <p:spPr>
          <a:xfrm>
            <a:off x="75539" y="6122504"/>
            <a:ext cx="453224" cy="36576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382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16152"/>
          </a:xfrm>
        </p:spPr>
        <p:txBody>
          <a:bodyPr/>
          <a:lstStyle/>
          <a:p>
            <a:r>
              <a:rPr lang="en-US" dirty="0" smtClean="0"/>
              <a:t>Escribe el </a:t>
            </a:r>
            <a:r>
              <a:rPr lang="en-US" dirty="0" smtClean="0">
                <a:solidFill>
                  <a:srgbClr val="FAAF40"/>
                </a:solidFill>
              </a:rPr>
              <a:t>título</a:t>
            </a:r>
            <a:r>
              <a:rPr lang="en-US" dirty="0" smtClean="0"/>
              <a:t> del blog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1402"/>
            <a:ext cx="9144000" cy="32987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r="28200" b="14875"/>
          <a:stretch/>
        </p:blipFill>
        <p:spPr>
          <a:xfrm>
            <a:off x="0" y="1216151"/>
            <a:ext cx="9144000" cy="4895734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>
            <a:off x="4032504" y="3664018"/>
            <a:ext cx="1143000" cy="0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1298448" y="3339406"/>
            <a:ext cx="3145536" cy="649224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PR" sz="1600" dirty="0" smtClean="0"/>
              <a:t>En el título solo pues escribir hasta un máximo de 100 caracteres</a:t>
            </a:r>
            <a:endParaRPr lang="es-PR" sz="1600" b="1" dirty="0"/>
          </a:p>
        </p:txBody>
      </p:sp>
      <p:sp>
        <p:nvSpPr>
          <p:cNvPr id="9" name="Action Button: Forward or Next 8">
            <a:hlinkClick r:id="" action="ppaction://hlinkshowjump?jump=nextslide" highlightClick="1"/>
          </p:cNvPr>
          <p:cNvSpPr/>
          <p:nvPr/>
        </p:nvSpPr>
        <p:spPr>
          <a:xfrm>
            <a:off x="567176" y="6111885"/>
            <a:ext cx="535421" cy="357809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ction Button: Back or Previous 9">
            <a:hlinkClick r:id="" action="ppaction://hlinkshowjump?jump=previousslide" highlightClick="1"/>
          </p:cNvPr>
          <p:cNvSpPr/>
          <p:nvPr/>
        </p:nvSpPr>
        <p:spPr>
          <a:xfrm>
            <a:off x="75539" y="6122504"/>
            <a:ext cx="453224" cy="36576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86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87552"/>
          </a:xfrm>
        </p:spPr>
        <p:txBody>
          <a:bodyPr/>
          <a:lstStyle/>
          <a:p>
            <a:r>
              <a:rPr lang="en-US" dirty="0" err="1" smtClean="0"/>
              <a:t>Personaliza</a:t>
            </a:r>
            <a:r>
              <a:rPr lang="en-US" dirty="0" smtClean="0"/>
              <a:t> tu </a:t>
            </a:r>
            <a:r>
              <a:rPr lang="en-US" dirty="0" err="1" smtClean="0"/>
              <a:t>dirección</a:t>
            </a:r>
            <a:r>
              <a:rPr lang="en-US" dirty="0" smtClean="0"/>
              <a:t> de Blog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1402"/>
            <a:ext cx="9144000" cy="32987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243" r="33995"/>
          <a:stretch/>
        </p:blipFill>
        <p:spPr>
          <a:xfrm>
            <a:off x="163347" y="987552"/>
            <a:ext cx="7956525" cy="558797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3576" y="6190488"/>
            <a:ext cx="2133600" cy="66751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78992" y="2690182"/>
            <a:ext cx="3145536" cy="1232594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es-PR" sz="1600" dirty="0" smtClean="0"/>
              <a:t>¿Qué quieres que se vea cómo URL de tu página?</a:t>
            </a:r>
          </a:p>
          <a:p>
            <a:pPr algn="just"/>
            <a:r>
              <a:rPr lang="es-PR" sz="1600" b="1" dirty="0" smtClean="0">
                <a:solidFill>
                  <a:schemeClr val="tx1"/>
                </a:solidFill>
              </a:rPr>
              <a:t>Nota</a:t>
            </a:r>
            <a:r>
              <a:rPr lang="es-PR" sz="1600" b="1" dirty="0" smtClean="0"/>
              <a:t> </a:t>
            </a:r>
            <a:r>
              <a:rPr lang="es-PR" sz="1600" dirty="0" smtClean="0"/>
              <a:t>una vez escojas URL y lo públicas </a:t>
            </a:r>
            <a:r>
              <a:rPr lang="es-PR" sz="1600" b="1" dirty="0" smtClean="0">
                <a:solidFill>
                  <a:schemeClr val="tx1"/>
                </a:solidFill>
              </a:rPr>
              <a:t>NO</a:t>
            </a:r>
            <a:r>
              <a:rPr lang="es-PR" sz="1600" dirty="0" smtClean="0"/>
              <a:t> lo puedes cambiar </a:t>
            </a:r>
            <a:endParaRPr lang="es-PR" sz="1600" b="1" dirty="0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3977640" y="3230334"/>
            <a:ext cx="1243584" cy="0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Action Button: Back or Previous 8">
            <a:hlinkClick r:id="" action="ppaction://hlinkshowjump?jump=previousslide" highlightClick="1"/>
          </p:cNvPr>
          <p:cNvSpPr/>
          <p:nvPr/>
        </p:nvSpPr>
        <p:spPr>
          <a:xfrm>
            <a:off x="75539" y="6122504"/>
            <a:ext cx="453224" cy="36576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948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33272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b="1" dirty="0" smtClean="0"/>
              <a:t>Blogger Profile</a:t>
            </a:r>
            <a:endParaRPr lang="en-US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1402"/>
            <a:ext cx="9144000" cy="32987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r="30840"/>
          <a:stretch/>
        </p:blipFill>
        <p:spPr>
          <a:xfrm>
            <a:off x="0" y="1174688"/>
            <a:ext cx="9144000" cy="4951476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>
            <a:off x="4288536" y="3266910"/>
            <a:ext cx="1335024" cy="0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1298448" y="2578608"/>
            <a:ext cx="3145536" cy="108541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es-ES" sz="1600" dirty="0"/>
              <a:t>Escribe el nombre qué quieres que conozca el </a:t>
            </a:r>
            <a:r>
              <a:rPr lang="es-ES" sz="1600" dirty="0" smtClean="0"/>
              <a:t>Blog</a:t>
            </a:r>
          </a:p>
          <a:p>
            <a:pPr algn="just"/>
            <a:r>
              <a:rPr lang="es-ES" sz="1600" dirty="0" smtClean="0"/>
              <a:t>El título debe estar relacionado con la dirección URL</a:t>
            </a:r>
            <a:endParaRPr lang="es-PR" sz="1600" dirty="0"/>
          </a:p>
        </p:txBody>
      </p:sp>
      <p:sp>
        <p:nvSpPr>
          <p:cNvPr id="9" name="Action Button: Forward or Next 8">
            <a:hlinkClick r:id="" action="ppaction://hlinkshowjump?jump=nextslide" highlightClick="1"/>
          </p:cNvPr>
          <p:cNvSpPr/>
          <p:nvPr/>
        </p:nvSpPr>
        <p:spPr>
          <a:xfrm>
            <a:off x="604302" y="6122504"/>
            <a:ext cx="535421" cy="357809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ction Button: Back or Previous 9">
            <a:hlinkClick r:id="" action="ppaction://hlinkshowjump?jump=previousslide" highlightClick="1"/>
          </p:cNvPr>
          <p:cNvSpPr/>
          <p:nvPr/>
        </p:nvSpPr>
        <p:spPr>
          <a:xfrm>
            <a:off x="75539" y="6122504"/>
            <a:ext cx="453224" cy="36576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288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3533"/>
            <a:ext cx="8229600" cy="996696"/>
          </a:xfrm>
        </p:spPr>
        <p:txBody>
          <a:bodyPr/>
          <a:lstStyle/>
          <a:p>
            <a:r>
              <a:rPr lang="en-US" dirty="0" smtClean="0"/>
              <a:t>Nota </a:t>
            </a:r>
            <a:r>
              <a:rPr lang="en-US" dirty="0" err="1" smtClean="0"/>
              <a:t>sobre</a:t>
            </a:r>
            <a:r>
              <a:rPr lang="en-US" dirty="0" smtClean="0"/>
              <a:t> </a:t>
            </a:r>
            <a:r>
              <a:rPr lang="en-US" dirty="0" err="1" smtClean="0"/>
              <a:t>los</a:t>
            </a:r>
            <a:r>
              <a:rPr lang="en-US" dirty="0" smtClean="0"/>
              <a:t> cookies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1402"/>
            <a:ext cx="9144000" cy="329870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1285164"/>
            <a:ext cx="9136218" cy="486874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032504" y="1625562"/>
            <a:ext cx="3584448" cy="649224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PR" sz="1600" dirty="0" smtClean="0"/>
              <a:t>Puedes darle a la </a:t>
            </a:r>
            <a:r>
              <a:rPr lang="es-PR" sz="1600" b="1" dirty="0" smtClean="0"/>
              <a:t>X </a:t>
            </a:r>
            <a:r>
              <a:rPr lang="es-PR" sz="1600" dirty="0" smtClean="0"/>
              <a:t>para borrar el anuncio</a:t>
            </a:r>
            <a:endParaRPr lang="es-PR" sz="1600" b="1" dirty="0"/>
          </a:p>
        </p:txBody>
      </p:sp>
      <p:cxnSp>
        <p:nvCxnSpPr>
          <p:cNvPr id="9" name="Straight Arrow Connector 8"/>
          <p:cNvCxnSpPr/>
          <p:nvPr/>
        </p:nvCxnSpPr>
        <p:spPr>
          <a:xfrm flipH="1" flipV="1">
            <a:off x="7616952" y="2334222"/>
            <a:ext cx="640080" cy="301752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116925"/>
            <a:ext cx="1771650" cy="4466755"/>
          </a:xfrm>
          <a:prstGeom prst="rect">
            <a:avLst/>
          </a:prstGeom>
        </p:spPr>
      </p:pic>
      <p:sp>
        <p:nvSpPr>
          <p:cNvPr id="8" name="Action Button: Home 7">
            <a:hlinkClick r:id="rId5" action="ppaction://hlinksldjump" highlightClick="1"/>
          </p:cNvPr>
          <p:cNvSpPr/>
          <p:nvPr/>
        </p:nvSpPr>
        <p:spPr>
          <a:xfrm>
            <a:off x="155050" y="6144807"/>
            <a:ext cx="604299" cy="379437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5015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60120"/>
          </a:xfrm>
        </p:spPr>
        <p:txBody>
          <a:bodyPr/>
          <a:lstStyle/>
          <a:p>
            <a:r>
              <a:rPr lang="en-US" b="1" dirty="0" smtClean="0"/>
              <a:t>Configuración</a:t>
            </a:r>
            <a:endParaRPr lang="en-US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1402"/>
            <a:ext cx="9144000" cy="32987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r="34018"/>
          <a:stretch/>
        </p:blipFill>
        <p:spPr>
          <a:xfrm>
            <a:off x="118872" y="1001522"/>
            <a:ext cx="8961120" cy="4256278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118872" y="4919472"/>
            <a:ext cx="1636776" cy="338328"/>
          </a:xfrm>
          <a:prstGeom prst="roundRect">
            <a:avLst/>
          </a:prstGeom>
          <a:noFill/>
          <a:ln w="57150">
            <a:solidFill>
              <a:srgbClr val="FAAF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330952" y="4723117"/>
            <a:ext cx="2606040" cy="335119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PR" sz="1600" dirty="0" smtClean="0"/>
              <a:t>Suba  un logo o una imagen</a:t>
            </a:r>
            <a:endParaRPr lang="es-PR" sz="1600" b="1" dirty="0"/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4754880" y="4890676"/>
            <a:ext cx="640080" cy="0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2898648" y="2489670"/>
            <a:ext cx="521208" cy="0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1732788" y="2237919"/>
            <a:ext cx="1353312" cy="549266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PR" sz="1600" dirty="0" smtClean="0"/>
              <a:t>Escriba de qué trata el blog</a:t>
            </a:r>
            <a:endParaRPr lang="es-PR" sz="1600" b="1" dirty="0"/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2846832" y="3455886"/>
            <a:ext cx="521208" cy="0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1129284" y="3288326"/>
            <a:ext cx="1892808" cy="335119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PR" sz="1600" dirty="0" smtClean="0"/>
              <a:t>Seleccione el idioma</a:t>
            </a:r>
            <a:endParaRPr lang="es-PR" sz="1600" b="1" dirty="0"/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4030980" y="1947126"/>
            <a:ext cx="917448" cy="0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4408170" y="1733846"/>
            <a:ext cx="2733294" cy="335119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PR" sz="1600" dirty="0" smtClean="0"/>
              <a:t>Puedes editar el título del blog </a:t>
            </a:r>
            <a:endParaRPr lang="es-PR" sz="1600" b="1" dirty="0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2825496" y="4083774"/>
            <a:ext cx="521208" cy="0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292608" y="3880153"/>
            <a:ext cx="2606040" cy="842964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PR" sz="1600" dirty="0" smtClean="0"/>
              <a:t>Normalmente se activa si en su blog usted utiliza vocabulario explícito </a:t>
            </a:r>
            <a:endParaRPr lang="es-PR" sz="1600" b="1" dirty="0"/>
          </a:p>
        </p:txBody>
      </p:sp>
      <p:sp>
        <p:nvSpPr>
          <p:cNvPr id="18" name="Action Button: Forward or Next 17">
            <a:hlinkClick r:id="" action="ppaction://hlinkshowjump?jump=nextslide" highlightClick="1"/>
          </p:cNvPr>
          <p:cNvSpPr/>
          <p:nvPr/>
        </p:nvSpPr>
        <p:spPr>
          <a:xfrm>
            <a:off x="567176" y="6122504"/>
            <a:ext cx="535421" cy="357809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Action Button: Back or Previous 18">
            <a:hlinkClick r:id="" action="ppaction://hlinkshowjump?jump=previousslide" highlightClick="1"/>
          </p:cNvPr>
          <p:cNvSpPr/>
          <p:nvPr/>
        </p:nvSpPr>
        <p:spPr>
          <a:xfrm>
            <a:off x="75539" y="6122504"/>
            <a:ext cx="453224" cy="36576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7320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50976"/>
          </a:xfrm>
        </p:spPr>
        <p:txBody>
          <a:bodyPr/>
          <a:lstStyle/>
          <a:p>
            <a:r>
              <a:rPr lang="en-US" b="1" dirty="0" smtClean="0"/>
              <a:t>Configuración</a:t>
            </a:r>
            <a:endParaRPr lang="en-US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1402"/>
            <a:ext cx="9144000" cy="32987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872" y="1078992"/>
            <a:ext cx="9025128" cy="4901184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210312" y="5367528"/>
            <a:ext cx="1636776" cy="338328"/>
          </a:xfrm>
          <a:prstGeom prst="roundRect">
            <a:avLst/>
          </a:prstGeom>
          <a:noFill/>
          <a:ln w="57150">
            <a:solidFill>
              <a:srgbClr val="FAAF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544568" y="950976"/>
            <a:ext cx="4370832" cy="589938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PR" sz="1600" dirty="0" smtClean="0"/>
              <a:t>Recomendable que deje el botón prendido sino no lo van a encontrar en los motores de búsqueda</a:t>
            </a:r>
            <a:endParaRPr lang="es-PR" sz="1600" b="1" dirty="0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7973568" y="1511121"/>
            <a:ext cx="0" cy="445695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5113020" y="3541089"/>
            <a:ext cx="2942844" cy="560145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PR" sz="1600" dirty="0" smtClean="0"/>
              <a:t>Dirección de URL de tú blog</a:t>
            </a:r>
            <a:endParaRPr lang="es-PR" sz="1600" b="1" dirty="0"/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4788408" y="3980000"/>
            <a:ext cx="324612" cy="0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Action Button: Forward or Next 10">
            <a:hlinkClick r:id="" action="ppaction://hlinkshowjump?jump=nextslide" highlightClick="1"/>
          </p:cNvPr>
          <p:cNvSpPr/>
          <p:nvPr/>
        </p:nvSpPr>
        <p:spPr>
          <a:xfrm>
            <a:off x="567176" y="6124094"/>
            <a:ext cx="535421" cy="357809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ction Button: Back or Previous 11">
            <a:hlinkClick r:id="" action="ppaction://hlinkshowjump?jump=previousslide" highlightClick="1"/>
          </p:cNvPr>
          <p:cNvSpPr/>
          <p:nvPr/>
        </p:nvSpPr>
        <p:spPr>
          <a:xfrm>
            <a:off x="75539" y="6122504"/>
            <a:ext cx="453224" cy="36576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6894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1402"/>
            <a:ext cx="9144000" cy="32987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132" y="658368"/>
            <a:ext cx="8907428" cy="525049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5256"/>
          </a:xfrm>
        </p:spPr>
        <p:txBody>
          <a:bodyPr/>
          <a:lstStyle/>
          <a:p>
            <a:r>
              <a:rPr lang="en-US" b="1" dirty="0" smtClean="0"/>
              <a:t>Configuración</a:t>
            </a:r>
            <a:endParaRPr lang="en-US" b="1" dirty="0"/>
          </a:p>
        </p:txBody>
      </p:sp>
      <p:sp>
        <p:nvSpPr>
          <p:cNvPr id="6" name="Rectangle 5"/>
          <p:cNvSpPr/>
          <p:nvPr/>
        </p:nvSpPr>
        <p:spPr>
          <a:xfrm>
            <a:off x="4828032" y="1173823"/>
            <a:ext cx="3776472" cy="560145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PR" sz="1600" dirty="0" smtClean="0"/>
              <a:t>Recomendable que deje el botón prendido para dar seguridad a su blog</a:t>
            </a:r>
            <a:endParaRPr lang="es-PR" sz="1600" b="1" dirty="0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6624828" y="1733968"/>
            <a:ext cx="0" cy="445695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4149090" y="5112585"/>
            <a:ext cx="827532" cy="0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ounded Rectangle 10"/>
          <p:cNvSpPr/>
          <p:nvPr/>
        </p:nvSpPr>
        <p:spPr>
          <a:xfrm>
            <a:off x="126844" y="5057720"/>
            <a:ext cx="1636776" cy="338328"/>
          </a:xfrm>
          <a:prstGeom prst="roundRect">
            <a:avLst/>
          </a:prstGeom>
          <a:noFill/>
          <a:ln w="57150">
            <a:solidFill>
              <a:srgbClr val="FAAF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5023866" y="3838521"/>
            <a:ext cx="827532" cy="0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5059680" y="4478601"/>
            <a:ext cx="827532" cy="0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3551682" y="5731329"/>
            <a:ext cx="827532" cy="0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4149090" y="5488228"/>
            <a:ext cx="4786503" cy="652625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PR" sz="1600" dirty="0" smtClean="0"/>
              <a:t>Selecciona en que quien tu quieres que lo lea: </a:t>
            </a:r>
            <a:r>
              <a:rPr lang="es-PR" sz="1600" dirty="0" smtClean="0">
                <a:solidFill>
                  <a:schemeClr val="tx1"/>
                </a:solidFill>
              </a:rPr>
              <a:t>público, privado para autores</a:t>
            </a:r>
            <a:r>
              <a:rPr lang="es-PR" sz="1600" dirty="0" smtClean="0"/>
              <a:t> o </a:t>
            </a:r>
            <a:r>
              <a:rPr lang="es-PR" sz="1600" dirty="0" smtClean="0">
                <a:solidFill>
                  <a:schemeClr val="tx1"/>
                </a:solidFill>
              </a:rPr>
              <a:t>lectores personalizados</a:t>
            </a:r>
            <a:endParaRPr lang="es-PR" sz="1600" b="1" dirty="0">
              <a:solidFill>
                <a:schemeClr val="tx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828032" y="4720394"/>
            <a:ext cx="3338322" cy="689189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PR" sz="1600" dirty="0" smtClean="0"/>
              <a:t>Puedes agregar </a:t>
            </a:r>
            <a:r>
              <a:rPr lang="es-PR" sz="1600" dirty="0" smtClean="0">
                <a:solidFill>
                  <a:schemeClr val="tx1"/>
                </a:solidFill>
              </a:rPr>
              <a:t>autores</a:t>
            </a:r>
            <a:r>
              <a:rPr lang="es-PR" sz="1600" dirty="0" smtClean="0"/>
              <a:t> que solo podrán agregar, editar o eliminar </a:t>
            </a:r>
            <a:r>
              <a:rPr lang="es-PR" sz="1600" dirty="0" smtClean="0">
                <a:solidFill>
                  <a:schemeClr val="tx1"/>
                </a:solidFill>
              </a:rPr>
              <a:t>contenido</a:t>
            </a:r>
            <a:r>
              <a:rPr lang="es-PR" sz="1600" dirty="0" smtClean="0"/>
              <a:t> entradas o páginas</a:t>
            </a:r>
            <a:endParaRPr lang="es-PR" sz="1600" b="1" dirty="0"/>
          </a:p>
        </p:txBody>
      </p:sp>
      <p:sp>
        <p:nvSpPr>
          <p:cNvPr id="16" name="Rectangle 15"/>
          <p:cNvSpPr/>
          <p:nvPr/>
        </p:nvSpPr>
        <p:spPr>
          <a:xfrm>
            <a:off x="5659374" y="2901785"/>
            <a:ext cx="2786634" cy="1011755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PR" sz="1600" dirty="0" smtClean="0"/>
              <a:t>Para agregar </a:t>
            </a:r>
            <a:r>
              <a:rPr lang="es-PR" sz="1600" b="1" dirty="0" smtClean="0">
                <a:solidFill>
                  <a:schemeClr val="tx1"/>
                </a:solidFill>
              </a:rPr>
              <a:t>administradores </a:t>
            </a:r>
            <a:r>
              <a:rPr lang="es-PR" sz="1600" b="1" dirty="0" smtClean="0">
                <a:solidFill>
                  <a:schemeClr val="bg1"/>
                </a:solidFill>
              </a:rPr>
              <a:t>que son los que </a:t>
            </a:r>
            <a:r>
              <a:rPr lang="es-PR" sz="1600" dirty="0" smtClean="0"/>
              <a:t>puedes hacer cambios de todo el contenido</a:t>
            </a:r>
            <a:endParaRPr lang="es-PR" sz="1600" b="1" dirty="0"/>
          </a:p>
        </p:txBody>
      </p:sp>
      <p:sp>
        <p:nvSpPr>
          <p:cNvPr id="8" name="Rectangle 7"/>
          <p:cNvSpPr/>
          <p:nvPr/>
        </p:nvSpPr>
        <p:spPr>
          <a:xfrm>
            <a:off x="5456682" y="4081253"/>
            <a:ext cx="3614166" cy="560145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PR" sz="1600" dirty="0" smtClean="0"/>
              <a:t>Autores que no han aceptado la invitación</a:t>
            </a:r>
            <a:endParaRPr lang="es-PR" sz="1600" b="1" dirty="0"/>
          </a:p>
        </p:txBody>
      </p:sp>
      <p:sp>
        <p:nvSpPr>
          <p:cNvPr id="17" name="Action Button: Forward or Next 16">
            <a:hlinkClick r:id="" action="ppaction://hlinkshowjump?jump=nextslide" highlightClick="1"/>
          </p:cNvPr>
          <p:cNvSpPr/>
          <p:nvPr/>
        </p:nvSpPr>
        <p:spPr>
          <a:xfrm>
            <a:off x="590750" y="6140853"/>
            <a:ext cx="535421" cy="357809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Action Button: Back or Previous 17">
            <a:hlinkClick r:id="" action="ppaction://hlinkshowjump?jump=previousslide" highlightClick="1"/>
          </p:cNvPr>
          <p:cNvSpPr/>
          <p:nvPr/>
        </p:nvSpPr>
        <p:spPr>
          <a:xfrm>
            <a:off x="75539" y="6122504"/>
            <a:ext cx="453224" cy="36576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9444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16152"/>
          </a:xfrm>
        </p:spPr>
        <p:txBody>
          <a:bodyPr/>
          <a:lstStyle/>
          <a:p>
            <a:r>
              <a:rPr lang="en-US" dirty="0" err="1" smtClean="0"/>
              <a:t>Tabla</a:t>
            </a:r>
            <a:r>
              <a:rPr lang="en-US" dirty="0" smtClean="0"/>
              <a:t> de </a:t>
            </a:r>
            <a:r>
              <a:rPr lang="en-US" dirty="0" err="1" smtClean="0"/>
              <a:t>contenido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sz="2000" dirty="0">
                <a:hlinkClick r:id="rId2" action="ppaction://hlinksldjump"/>
              </a:rPr>
              <a:t>Tema</a:t>
            </a:r>
            <a:endParaRPr lang="en-US" sz="2000" dirty="0"/>
          </a:p>
          <a:p>
            <a:r>
              <a:rPr lang="en-US" sz="2000" dirty="0">
                <a:hlinkClick r:id="rId3" action="ppaction://hlinksldjump"/>
              </a:rPr>
              <a:t>Diseño</a:t>
            </a:r>
            <a:endParaRPr lang="en-US" sz="2000" dirty="0"/>
          </a:p>
          <a:p>
            <a:r>
              <a:rPr lang="en-US" sz="2000" dirty="0" smtClean="0">
                <a:hlinkClick r:id="rId4" action="ppaction://hlinksldjump"/>
              </a:rPr>
              <a:t>Páginas</a:t>
            </a:r>
            <a:endParaRPr lang="en-US" sz="2000" dirty="0" smtClean="0"/>
          </a:p>
          <a:p>
            <a:r>
              <a:rPr lang="en-US" sz="2000" dirty="0" smtClean="0">
                <a:hlinkClick r:id="rId5" action="ppaction://hlinksldjump"/>
              </a:rPr>
              <a:t>Ingreso</a:t>
            </a:r>
            <a:endParaRPr lang="en-US" sz="2000" dirty="0" smtClean="0"/>
          </a:p>
          <a:p>
            <a:r>
              <a:rPr lang="en-US" sz="2000" dirty="0" smtClean="0">
                <a:hlinkClick r:id="rId6" action="ppaction://hlinksldjump"/>
              </a:rPr>
              <a:t>Comentarios</a:t>
            </a:r>
            <a:endParaRPr lang="en-US" sz="2000" dirty="0" smtClean="0"/>
          </a:p>
          <a:p>
            <a:r>
              <a:rPr lang="en-US" sz="2000" dirty="0" smtClean="0">
                <a:hlinkClick r:id="rId7" action="ppaction://hlinksldjump"/>
              </a:rPr>
              <a:t>Estadísticas</a:t>
            </a:r>
            <a:endParaRPr lang="en-US" sz="2000" dirty="0" smtClean="0"/>
          </a:p>
          <a:p>
            <a:r>
              <a:rPr lang="en-US" sz="2000" dirty="0" smtClean="0">
                <a:hlinkClick r:id="rId8" action="ppaction://hlinksldjump"/>
              </a:rPr>
              <a:t>Entrada</a:t>
            </a:r>
            <a:endParaRPr lang="en-US" sz="2000" dirty="0" smtClean="0"/>
          </a:p>
          <a:p>
            <a:r>
              <a:rPr lang="en-US" sz="2000" dirty="0" smtClean="0">
                <a:hlinkClick r:id="rId9" action="ppaction://hlinksldjump"/>
              </a:rPr>
              <a:t>Glosario</a:t>
            </a:r>
            <a:endParaRPr lang="en-US" sz="2000" dirty="0" smtClean="0"/>
          </a:p>
          <a:p>
            <a:r>
              <a:rPr lang="en-US" sz="2000" dirty="0" smtClean="0">
                <a:hlinkClick r:id="rId10" action="ppaction://hlinksldjump"/>
              </a:rPr>
              <a:t>Referencias</a:t>
            </a:r>
            <a:endParaRPr lang="en-US" sz="2000" dirty="0" smtClean="0"/>
          </a:p>
          <a:p>
            <a:r>
              <a:rPr lang="en-US" sz="2000" dirty="0" smtClean="0">
                <a:hlinkClick r:id="rId11" action="ppaction://hlinksldjump"/>
              </a:rPr>
              <a:t>Para </a:t>
            </a:r>
            <a:r>
              <a:rPr lang="en-US" sz="2000" dirty="0" err="1" smtClean="0">
                <a:hlinkClick r:id="rId11" action="ppaction://hlinksldjump"/>
              </a:rPr>
              <a:t>más</a:t>
            </a:r>
            <a:r>
              <a:rPr lang="en-US" sz="2000" dirty="0" smtClean="0">
                <a:hlinkClick r:id="rId11" action="ppaction://hlinksldjump"/>
              </a:rPr>
              <a:t> </a:t>
            </a:r>
            <a:r>
              <a:rPr lang="en-US" sz="2000" dirty="0" err="1" smtClean="0">
                <a:hlinkClick r:id="rId11" action="ppaction://hlinksldjump"/>
              </a:rPr>
              <a:t>información</a:t>
            </a:r>
            <a:endParaRPr lang="en-US" sz="2000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en-US" sz="2000" dirty="0" smtClean="0">
                <a:hlinkClick r:id="rId12" action="ppaction://hlinksldjump"/>
              </a:rPr>
              <a:t>¿</a:t>
            </a:r>
            <a:r>
              <a:rPr lang="en-US" sz="2000" dirty="0" err="1" smtClean="0">
                <a:hlinkClick r:id="rId12" action="ppaction://hlinksldjump"/>
              </a:rPr>
              <a:t>Qué</a:t>
            </a:r>
            <a:r>
              <a:rPr lang="en-US" sz="2000" dirty="0" smtClean="0">
                <a:hlinkClick r:id="rId12" action="ppaction://hlinksldjump"/>
              </a:rPr>
              <a:t> </a:t>
            </a:r>
            <a:r>
              <a:rPr lang="en-US" sz="2000" dirty="0" err="1" smtClean="0">
                <a:hlinkClick r:id="rId12" action="ppaction://hlinksldjump"/>
              </a:rPr>
              <a:t>es</a:t>
            </a:r>
            <a:r>
              <a:rPr lang="en-US" sz="2000" dirty="0" smtClean="0">
                <a:hlinkClick r:id="rId12" action="ppaction://hlinksldjump"/>
              </a:rPr>
              <a:t> un blog?</a:t>
            </a:r>
            <a:endParaRPr lang="en-US" sz="2000" dirty="0" smtClean="0"/>
          </a:p>
          <a:p>
            <a:r>
              <a:rPr lang="en-US" sz="2000" dirty="0" smtClean="0">
                <a:hlinkClick r:id="rId13" action="ppaction://hlinksldjump"/>
              </a:rPr>
              <a:t>Un </a:t>
            </a:r>
            <a:r>
              <a:rPr lang="en-US" sz="2000" dirty="0" err="1" smtClean="0">
                <a:hlinkClick r:id="rId13" action="ppaction://hlinksldjump"/>
              </a:rPr>
              <a:t>poco</a:t>
            </a:r>
            <a:r>
              <a:rPr lang="en-US" sz="2000" dirty="0" smtClean="0">
                <a:hlinkClick r:id="rId13" action="ppaction://hlinksldjump"/>
              </a:rPr>
              <a:t> de </a:t>
            </a:r>
            <a:r>
              <a:rPr lang="en-US" sz="2000" dirty="0" err="1" smtClean="0">
                <a:hlinkClick r:id="rId13" action="ppaction://hlinksldjump"/>
              </a:rPr>
              <a:t>historia</a:t>
            </a:r>
            <a:r>
              <a:rPr lang="en-US" sz="2000" dirty="0" smtClean="0">
                <a:hlinkClick r:id="rId13" action="ppaction://hlinksldjump"/>
              </a:rPr>
              <a:t> del blog</a:t>
            </a:r>
            <a:endParaRPr lang="en-US" sz="2000" dirty="0" smtClean="0"/>
          </a:p>
          <a:p>
            <a:r>
              <a:rPr lang="en-US" sz="2000" dirty="0" smtClean="0">
                <a:hlinkClick r:id="rId14" action="ppaction://hlinksldjump"/>
              </a:rPr>
              <a:t>¿</a:t>
            </a:r>
            <a:r>
              <a:rPr lang="en-US" sz="2000" dirty="0" err="1" smtClean="0">
                <a:hlinkClick r:id="rId14" action="ppaction://hlinksldjump"/>
              </a:rPr>
              <a:t>Qué</a:t>
            </a:r>
            <a:r>
              <a:rPr lang="en-US" sz="2000" dirty="0" smtClean="0">
                <a:hlinkClick r:id="rId14" action="ppaction://hlinksldjump"/>
              </a:rPr>
              <a:t> </a:t>
            </a:r>
            <a:r>
              <a:rPr lang="en-US" sz="2000" dirty="0" err="1" smtClean="0">
                <a:hlinkClick r:id="rId14" action="ppaction://hlinksldjump"/>
              </a:rPr>
              <a:t>es</a:t>
            </a:r>
            <a:r>
              <a:rPr lang="en-US" sz="2000" dirty="0" smtClean="0">
                <a:hlinkClick r:id="rId14" action="ppaction://hlinksldjump"/>
              </a:rPr>
              <a:t> blogger?</a:t>
            </a:r>
            <a:endParaRPr lang="en-US" sz="2000" dirty="0" smtClean="0"/>
          </a:p>
          <a:p>
            <a:r>
              <a:rPr lang="en-US" sz="2000" dirty="0" smtClean="0">
                <a:hlinkClick r:id="rId15" action="ppaction://hlinksldjump"/>
              </a:rPr>
              <a:t>Las </a:t>
            </a:r>
            <a:r>
              <a:rPr lang="en-US" sz="2000" dirty="0" err="1" smtClean="0">
                <a:hlinkClick r:id="rId15" action="ppaction://hlinksldjump"/>
              </a:rPr>
              <a:t>mejores</a:t>
            </a:r>
            <a:r>
              <a:rPr lang="en-US" sz="2000" dirty="0" smtClean="0">
                <a:hlinkClick r:id="rId15" action="ppaction://hlinksldjump"/>
              </a:rPr>
              <a:t> </a:t>
            </a:r>
            <a:r>
              <a:rPr lang="en-US" sz="2000" dirty="0" err="1" smtClean="0">
                <a:hlinkClick r:id="rId15" action="ppaction://hlinksldjump"/>
              </a:rPr>
              <a:t>prácticas</a:t>
            </a:r>
            <a:r>
              <a:rPr lang="en-US" sz="2000" dirty="0" smtClean="0">
                <a:hlinkClick r:id="rId15" action="ppaction://hlinksldjump"/>
              </a:rPr>
              <a:t> de blogger</a:t>
            </a:r>
            <a:endParaRPr lang="en-US" sz="2000" dirty="0" smtClean="0"/>
          </a:p>
          <a:p>
            <a:r>
              <a:rPr lang="en-US" sz="2000" dirty="0" smtClean="0">
                <a:hlinkClick r:id="rId16" action="ppaction://hlinksldjump"/>
              </a:rPr>
              <a:t>El </a:t>
            </a:r>
            <a:r>
              <a:rPr lang="en-US" sz="2000" dirty="0" err="1" smtClean="0">
                <a:hlinkClick r:id="rId16" action="ppaction://hlinksldjump"/>
              </a:rPr>
              <a:t>uso</a:t>
            </a:r>
            <a:r>
              <a:rPr lang="en-US" sz="2000" dirty="0" smtClean="0">
                <a:hlinkClick r:id="rId16" action="ppaction://hlinksldjump"/>
              </a:rPr>
              <a:t> de </a:t>
            </a:r>
            <a:r>
              <a:rPr lang="en-US" sz="2000" dirty="0" err="1" smtClean="0">
                <a:hlinkClick r:id="rId16" action="ppaction://hlinksldjump"/>
              </a:rPr>
              <a:t>los</a:t>
            </a:r>
            <a:r>
              <a:rPr lang="en-US" sz="2000" dirty="0" smtClean="0">
                <a:hlinkClick r:id="rId16" action="ppaction://hlinksldjump"/>
              </a:rPr>
              <a:t> blogs </a:t>
            </a:r>
            <a:r>
              <a:rPr lang="en-US" sz="2000" dirty="0" err="1" smtClean="0">
                <a:hlinkClick r:id="rId16" action="ppaction://hlinksldjump"/>
              </a:rPr>
              <a:t>contribuye</a:t>
            </a:r>
            <a:r>
              <a:rPr lang="en-US" sz="2000" dirty="0" smtClean="0">
                <a:hlinkClick r:id="rId16" action="ppaction://hlinksldjump"/>
              </a:rPr>
              <a:t> a la </a:t>
            </a:r>
            <a:r>
              <a:rPr lang="en-US" sz="2000" dirty="0" err="1" smtClean="0">
                <a:hlinkClick r:id="rId16" action="ppaction://hlinksldjump"/>
              </a:rPr>
              <a:t>formación</a:t>
            </a:r>
            <a:r>
              <a:rPr lang="en-US" sz="2000" dirty="0" smtClean="0">
                <a:hlinkClick r:id="rId16" action="ppaction://hlinksldjump"/>
              </a:rPr>
              <a:t> personal de </a:t>
            </a:r>
            <a:r>
              <a:rPr lang="en-US" sz="2000" dirty="0" err="1" smtClean="0">
                <a:hlinkClick r:id="rId16" action="ppaction://hlinksldjump"/>
              </a:rPr>
              <a:t>sus</a:t>
            </a:r>
            <a:r>
              <a:rPr lang="en-US" sz="2000" dirty="0" smtClean="0">
                <a:hlinkClick r:id="rId16" action="ppaction://hlinksldjump"/>
              </a:rPr>
              <a:t> </a:t>
            </a:r>
            <a:r>
              <a:rPr lang="en-US" sz="2000" dirty="0" err="1" smtClean="0">
                <a:hlinkClick r:id="rId16" action="ppaction://hlinksldjump"/>
              </a:rPr>
              <a:t>usuarios</a:t>
            </a:r>
            <a:endParaRPr lang="en-US" sz="2000" dirty="0" smtClean="0"/>
          </a:p>
          <a:p>
            <a:r>
              <a:rPr lang="en-US" sz="2000" dirty="0" smtClean="0">
                <a:hlinkClick r:id="rId17" action="ppaction://hlinksldjump"/>
              </a:rPr>
              <a:t>Ejemplos de blogger</a:t>
            </a:r>
            <a:endParaRPr lang="en-US" sz="2000" dirty="0" smtClean="0"/>
          </a:p>
          <a:p>
            <a:r>
              <a:rPr lang="en-US" sz="2000" dirty="0" smtClean="0">
                <a:hlinkClick r:id="rId18" action="ppaction://hlinksldjump"/>
              </a:rPr>
              <a:t>¿</a:t>
            </a:r>
            <a:r>
              <a:rPr lang="en-US" sz="2000" dirty="0" err="1">
                <a:hlinkClick r:id="rId18" action="ppaction://hlinksldjump"/>
              </a:rPr>
              <a:t>Cómo</a:t>
            </a:r>
            <a:r>
              <a:rPr lang="en-US" sz="2000" dirty="0">
                <a:hlinkClick r:id="rId18" action="ppaction://hlinksldjump"/>
              </a:rPr>
              <a:t> </a:t>
            </a:r>
            <a:r>
              <a:rPr lang="en-US" sz="2000" dirty="0" err="1" smtClean="0">
                <a:hlinkClick r:id="rId18" action="ppaction://hlinksldjump"/>
              </a:rPr>
              <a:t>acceder</a:t>
            </a:r>
            <a:r>
              <a:rPr lang="en-US" sz="2000" dirty="0" smtClean="0">
                <a:hlinkClick r:id="rId18" action="ppaction://hlinksldjump"/>
              </a:rPr>
              <a:t> </a:t>
            </a:r>
            <a:r>
              <a:rPr lang="en-US" sz="2000" dirty="0">
                <a:hlinkClick r:id="rId18" action="ppaction://hlinksldjump"/>
              </a:rPr>
              <a:t>a blogger?</a:t>
            </a:r>
            <a:endParaRPr lang="en-US" sz="2000" dirty="0"/>
          </a:p>
          <a:p>
            <a:r>
              <a:rPr lang="en-US" sz="2000" dirty="0">
                <a:hlinkClick r:id="rId19" action="ppaction://hlinksldjump"/>
              </a:rPr>
              <a:t>Configuración</a:t>
            </a:r>
            <a:endParaRPr lang="en-US" sz="2000" dirty="0"/>
          </a:p>
          <a:p>
            <a:endParaRPr lang="en-US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0" y="-41402"/>
            <a:ext cx="9144000" cy="329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7874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97280"/>
          </a:xfrm>
        </p:spPr>
        <p:txBody>
          <a:bodyPr/>
          <a:lstStyle/>
          <a:p>
            <a:r>
              <a:rPr lang="en-US" b="1" dirty="0" smtClean="0"/>
              <a:t>Configuración</a:t>
            </a:r>
            <a:endParaRPr lang="en-US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1402"/>
            <a:ext cx="9144000" cy="32987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b="1984"/>
          <a:stretch/>
        </p:blipFill>
        <p:spPr>
          <a:xfrm>
            <a:off x="0" y="1097280"/>
            <a:ext cx="9164930" cy="4517136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H="1">
            <a:off x="6052566" y="2805249"/>
            <a:ext cx="827532" cy="0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6880098" y="4612932"/>
            <a:ext cx="827532" cy="0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6634734" y="2417260"/>
            <a:ext cx="2052066" cy="975404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PR" sz="1600" dirty="0" smtClean="0"/>
              <a:t>Recomendar la cantidad de entradas que están por </a:t>
            </a:r>
            <a:r>
              <a:rPr lang="es-PR" sz="1600" i="1" dirty="0" smtClean="0"/>
              <a:t>default</a:t>
            </a:r>
            <a:endParaRPr lang="es-PR" sz="1600" b="1" i="1" dirty="0"/>
          </a:p>
        </p:txBody>
      </p:sp>
      <p:sp>
        <p:nvSpPr>
          <p:cNvPr id="10" name="Rectangle 9"/>
          <p:cNvSpPr/>
          <p:nvPr/>
        </p:nvSpPr>
        <p:spPr>
          <a:xfrm>
            <a:off x="7293864" y="4037926"/>
            <a:ext cx="1557528" cy="975404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PR" sz="1600" dirty="0" smtClean="0"/>
              <a:t>Recomendar que este desactivada</a:t>
            </a:r>
            <a:endParaRPr lang="es-PR" sz="1600" b="1" i="1" dirty="0"/>
          </a:p>
        </p:txBody>
      </p:sp>
      <p:sp>
        <p:nvSpPr>
          <p:cNvPr id="11" name="Action Button: Forward or Next 10">
            <a:hlinkClick r:id="" action="ppaction://hlinkshowjump?jump=nextslide" highlightClick="1"/>
          </p:cNvPr>
          <p:cNvSpPr/>
          <p:nvPr/>
        </p:nvSpPr>
        <p:spPr>
          <a:xfrm>
            <a:off x="567176" y="6130455"/>
            <a:ext cx="535421" cy="357809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ction Button: Back or Previous 11">
            <a:hlinkClick r:id="" action="ppaction://hlinkshowjump?jump=previousslide" highlightClick="1"/>
          </p:cNvPr>
          <p:cNvSpPr/>
          <p:nvPr/>
        </p:nvSpPr>
        <p:spPr>
          <a:xfrm>
            <a:off x="75539" y="6122504"/>
            <a:ext cx="453224" cy="36576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5731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96696"/>
          </a:xfrm>
        </p:spPr>
        <p:txBody>
          <a:bodyPr/>
          <a:lstStyle/>
          <a:p>
            <a:r>
              <a:rPr lang="en-US" b="1" dirty="0" smtClean="0"/>
              <a:t>Configuración</a:t>
            </a:r>
            <a:endParaRPr lang="en-US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1402"/>
            <a:ext cx="9144000" cy="32987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921352"/>
            <a:ext cx="9171551" cy="4473282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0" y="4641668"/>
            <a:ext cx="1636776" cy="338328"/>
          </a:xfrm>
          <a:prstGeom prst="roundRect">
            <a:avLst/>
          </a:prstGeom>
          <a:noFill/>
          <a:ln w="57150">
            <a:solidFill>
              <a:srgbClr val="FAAF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132832" y="3037283"/>
            <a:ext cx="3553968" cy="725132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PR" sz="1600" dirty="0" smtClean="0"/>
              <a:t>Recomendado seleccionar nunca para que no se te llene el correo notificando si quieres publicar el comentario o no</a:t>
            </a:r>
            <a:endParaRPr lang="es-PR" sz="1600" dirty="0"/>
          </a:p>
        </p:txBody>
      </p:sp>
      <p:sp>
        <p:nvSpPr>
          <p:cNvPr id="9" name="Rectangle 8"/>
          <p:cNvSpPr/>
          <p:nvPr/>
        </p:nvSpPr>
        <p:spPr>
          <a:xfrm>
            <a:off x="5132832" y="2009840"/>
            <a:ext cx="2052066" cy="975404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PR" sz="1600" dirty="0" smtClean="0"/>
              <a:t>Recomendado seleccionar </a:t>
            </a:r>
            <a:r>
              <a:rPr lang="es-PR" sz="1600" b="1" dirty="0" smtClean="0">
                <a:solidFill>
                  <a:schemeClr val="tx1"/>
                </a:solidFill>
              </a:rPr>
              <a:t>cualquiera</a:t>
            </a:r>
            <a:endParaRPr lang="es-PR" sz="1600" b="1" dirty="0">
              <a:solidFill>
                <a:schemeClr val="tx1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4585774" y="2424445"/>
            <a:ext cx="827532" cy="0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6618732" y="4633177"/>
            <a:ext cx="827532" cy="0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 flipV="1">
            <a:off x="4394396" y="2991580"/>
            <a:ext cx="738436" cy="408269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4076319" y="5148072"/>
            <a:ext cx="0" cy="721528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4549902" y="1860369"/>
            <a:ext cx="827532" cy="0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5132832" y="991535"/>
            <a:ext cx="2052066" cy="975404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PR" sz="1600" dirty="0" smtClean="0"/>
              <a:t>Recomendado escoger </a:t>
            </a:r>
            <a:r>
              <a:rPr lang="es-PR" sz="1600" b="1" dirty="0" smtClean="0">
                <a:solidFill>
                  <a:schemeClr val="tx1"/>
                </a:solidFill>
              </a:rPr>
              <a:t>incorporados</a:t>
            </a:r>
            <a:r>
              <a:rPr lang="es-PR" sz="1600" dirty="0" smtClean="0"/>
              <a:t> sino quieren que comente seleccionar </a:t>
            </a:r>
            <a:r>
              <a:rPr lang="es-PR" sz="1600" b="1" dirty="0" smtClean="0">
                <a:solidFill>
                  <a:schemeClr val="tx1"/>
                </a:solidFill>
              </a:rPr>
              <a:t>ocultar</a:t>
            </a:r>
            <a:endParaRPr lang="es-PR" sz="1600" b="1" i="1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956094" y="4323130"/>
            <a:ext cx="2052066" cy="975404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PR" sz="1600" dirty="0" smtClean="0"/>
              <a:t>Recomendado activado para mayor seguridad de su blog</a:t>
            </a:r>
            <a:endParaRPr lang="es-PR" sz="1600" b="1" i="1" dirty="0"/>
          </a:p>
        </p:txBody>
      </p:sp>
      <p:sp>
        <p:nvSpPr>
          <p:cNvPr id="17" name="Rectangle 16"/>
          <p:cNvSpPr/>
          <p:nvPr/>
        </p:nvSpPr>
        <p:spPr>
          <a:xfrm>
            <a:off x="3080766" y="5524044"/>
            <a:ext cx="3118866" cy="975404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PR" sz="1600" dirty="0" smtClean="0"/>
              <a:t>Si quieres que aparezca un mensaje personalizado del autor dando las gracias por su comentario</a:t>
            </a:r>
            <a:endParaRPr lang="es-PR" sz="1600" b="1" i="1" dirty="0"/>
          </a:p>
        </p:txBody>
      </p:sp>
      <p:sp>
        <p:nvSpPr>
          <p:cNvPr id="16" name="Action Button: Forward or Next 15">
            <a:hlinkClick r:id="" action="ppaction://hlinkshowjump?jump=nextslide" highlightClick="1"/>
          </p:cNvPr>
          <p:cNvSpPr/>
          <p:nvPr/>
        </p:nvSpPr>
        <p:spPr>
          <a:xfrm>
            <a:off x="566579" y="6141639"/>
            <a:ext cx="535421" cy="357809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Action Button: Back or Previous 17">
            <a:hlinkClick r:id="" action="ppaction://hlinkshowjump?jump=previousslide" highlightClick="1"/>
          </p:cNvPr>
          <p:cNvSpPr/>
          <p:nvPr/>
        </p:nvSpPr>
        <p:spPr>
          <a:xfrm>
            <a:off x="75539" y="6122504"/>
            <a:ext cx="453224" cy="36576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8256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78408"/>
          </a:xfrm>
        </p:spPr>
        <p:txBody>
          <a:bodyPr/>
          <a:lstStyle/>
          <a:p>
            <a:r>
              <a:rPr lang="en-US" b="1" dirty="0" smtClean="0"/>
              <a:t>Configuración</a:t>
            </a:r>
            <a:endParaRPr lang="en-US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1402"/>
            <a:ext cx="9144000" cy="32987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32914"/>
            <a:ext cx="9144000" cy="5260608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0" y="5396048"/>
            <a:ext cx="1636776" cy="338328"/>
          </a:xfrm>
          <a:prstGeom prst="roundRect">
            <a:avLst/>
          </a:prstGeom>
          <a:noFill/>
          <a:ln w="57150">
            <a:solidFill>
              <a:srgbClr val="FAAF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ight Brace 3"/>
          <p:cNvSpPr/>
          <p:nvPr/>
        </p:nvSpPr>
        <p:spPr>
          <a:xfrm>
            <a:off x="6492240" y="1722854"/>
            <a:ext cx="1335024" cy="4343400"/>
          </a:xfrm>
          <a:prstGeom prst="rightBrace">
            <a:avLst>
              <a:gd name="adj1" fmla="val 8333"/>
              <a:gd name="adj2" fmla="val 50211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525512" y="2404082"/>
            <a:ext cx="1488084" cy="2980944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PR" sz="1400" dirty="0" smtClean="0"/>
              <a:t>Configuraciones sobre las notificaciones que deseas que te lleguen a tú correo electrónico ya sea de los comentarios o entradas o que quieras agregar más personas para que también las reciban.</a:t>
            </a:r>
            <a:endParaRPr lang="es-PR" sz="1400" dirty="0"/>
          </a:p>
        </p:txBody>
      </p:sp>
      <p:sp>
        <p:nvSpPr>
          <p:cNvPr id="8" name="Action Button: Forward or Next 7">
            <a:hlinkClick r:id="" action="ppaction://hlinkshowjump?jump=nextslide" highlightClick="1"/>
          </p:cNvPr>
          <p:cNvSpPr/>
          <p:nvPr/>
        </p:nvSpPr>
        <p:spPr>
          <a:xfrm>
            <a:off x="567176" y="6130455"/>
            <a:ext cx="535421" cy="357809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ction Button: Back or Previous 9">
            <a:hlinkClick r:id="" action="ppaction://hlinkshowjump?jump=previousslide" highlightClick="1"/>
          </p:cNvPr>
          <p:cNvSpPr/>
          <p:nvPr/>
        </p:nvSpPr>
        <p:spPr>
          <a:xfrm>
            <a:off x="75539" y="6122504"/>
            <a:ext cx="453224" cy="36576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9573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3533"/>
            <a:ext cx="8229600" cy="905256"/>
          </a:xfrm>
        </p:spPr>
        <p:txBody>
          <a:bodyPr/>
          <a:lstStyle/>
          <a:p>
            <a:r>
              <a:rPr lang="en-US" b="1" dirty="0" smtClean="0"/>
              <a:t>Configuración</a:t>
            </a:r>
            <a:endParaRPr lang="en-US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1402"/>
            <a:ext cx="9144000" cy="32987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24712"/>
            <a:ext cx="9070848" cy="4654296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0" y="5300036"/>
            <a:ext cx="1636776" cy="338328"/>
          </a:xfrm>
          <a:prstGeom prst="roundRect">
            <a:avLst/>
          </a:prstGeom>
          <a:noFill/>
          <a:ln w="57150">
            <a:solidFill>
              <a:srgbClr val="FAAF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5085486" y="2610396"/>
            <a:ext cx="827532" cy="0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5685180" y="2258567"/>
            <a:ext cx="3184500" cy="581869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PR" sz="1600" dirty="0" smtClean="0"/>
              <a:t>Seleccionar hora estándar del Atlántico-Puerto Rico</a:t>
            </a:r>
            <a:endParaRPr lang="es-PR" sz="1600" b="1" i="1" dirty="0"/>
          </a:p>
        </p:txBody>
      </p:sp>
      <p:sp>
        <p:nvSpPr>
          <p:cNvPr id="9" name="Action Button: Forward or Next 8">
            <a:hlinkClick r:id="" action="ppaction://hlinkshowjump?jump=nextslide" highlightClick="1"/>
          </p:cNvPr>
          <p:cNvSpPr/>
          <p:nvPr/>
        </p:nvSpPr>
        <p:spPr>
          <a:xfrm>
            <a:off x="567176" y="6130456"/>
            <a:ext cx="535421" cy="357809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ction Button: Back or Previous 9">
            <a:hlinkClick r:id="" action="ppaction://hlinkshowjump?jump=previousslide" highlightClick="1"/>
          </p:cNvPr>
          <p:cNvSpPr/>
          <p:nvPr/>
        </p:nvSpPr>
        <p:spPr>
          <a:xfrm>
            <a:off x="75539" y="6122504"/>
            <a:ext cx="453224" cy="36576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3609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05840"/>
          </a:xfrm>
        </p:spPr>
        <p:txBody>
          <a:bodyPr/>
          <a:lstStyle/>
          <a:p>
            <a:r>
              <a:rPr lang="en-US" b="1" dirty="0" smtClean="0"/>
              <a:t>Configuración</a:t>
            </a:r>
            <a:endParaRPr lang="en-US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1402"/>
            <a:ext cx="9144000" cy="32987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814" y="1005840"/>
            <a:ext cx="9001186" cy="462523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306824" y="946020"/>
            <a:ext cx="3981130" cy="1256916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PR" sz="1600" dirty="0" smtClean="0"/>
              <a:t>Recomendable que deje el botón prendido porque ayuda a la recuperación de la información y al posicionamiento de tu blog</a:t>
            </a:r>
            <a:endParaRPr lang="es-PR" sz="1600" b="1" dirty="0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6368796" y="2098164"/>
            <a:ext cx="0" cy="445695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ounded Rectangle 7"/>
          <p:cNvSpPr/>
          <p:nvPr/>
        </p:nvSpPr>
        <p:spPr>
          <a:xfrm>
            <a:off x="0" y="5130872"/>
            <a:ext cx="1636776" cy="338328"/>
          </a:xfrm>
          <a:prstGeom prst="roundRect">
            <a:avLst/>
          </a:prstGeom>
          <a:noFill/>
          <a:ln w="57150">
            <a:solidFill>
              <a:srgbClr val="FAAF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ction Button: Forward or Next 8">
            <a:hlinkClick r:id="" action="ppaction://hlinkshowjump?jump=nextslide" highlightClick="1"/>
          </p:cNvPr>
          <p:cNvSpPr/>
          <p:nvPr/>
        </p:nvSpPr>
        <p:spPr>
          <a:xfrm>
            <a:off x="567176" y="6130455"/>
            <a:ext cx="535421" cy="357809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ction Button: Back or Previous 9">
            <a:hlinkClick r:id="" action="ppaction://hlinkshowjump?jump=previousslide" highlightClick="1"/>
          </p:cNvPr>
          <p:cNvSpPr/>
          <p:nvPr/>
        </p:nvSpPr>
        <p:spPr>
          <a:xfrm>
            <a:off x="75539" y="6122504"/>
            <a:ext cx="453224" cy="36576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2670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41832"/>
          </a:xfrm>
        </p:spPr>
        <p:txBody>
          <a:bodyPr/>
          <a:lstStyle/>
          <a:p>
            <a:r>
              <a:rPr lang="en-US" b="1" dirty="0" smtClean="0"/>
              <a:t>Configuración</a:t>
            </a:r>
            <a:endParaRPr lang="en-US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1402"/>
            <a:ext cx="9144000" cy="32987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96" y="1170114"/>
            <a:ext cx="9061704" cy="483025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022342" y="4978816"/>
            <a:ext cx="2290572" cy="560145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PR" sz="1600" dirty="0" smtClean="0"/>
              <a:t>Para eliminar el blog</a:t>
            </a:r>
            <a:endParaRPr lang="es-PR" sz="1600" b="1" dirty="0"/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4194810" y="5258889"/>
            <a:ext cx="827532" cy="0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ounded Rectangle 7"/>
          <p:cNvSpPr/>
          <p:nvPr/>
        </p:nvSpPr>
        <p:spPr>
          <a:xfrm>
            <a:off x="164592" y="5634880"/>
            <a:ext cx="1636776" cy="338328"/>
          </a:xfrm>
          <a:prstGeom prst="roundRect">
            <a:avLst/>
          </a:prstGeom>
          <a:noFill/>
          <a:ln w="57150">
            <a:solidFill>
              <a:srgbClr val="FAAF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7312914" y="2402913"/>
            <a:ext cx="827532" cy="0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7717536" y="1781121"/>
            <a:ext cx="1344168" cy="1243584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PR" sz="1600" dirty="0" smtClean="0"/>
              <a:t>Por si quieres agregar anuncios al blog </a:t>
            </a:r>
            <a:endParaRPr lang="es-PR" sz="1600" b="1" dirty="0"/>
          </a:p>
        </p:txBody>
      </p:sp>
      <p:sp>
        <p:nvSpPr>
          <p:cNvPr id="11" name="Action Button: Forward or Next 10">
            <a:hlinkClick r:id="" action="ppaction://hlinkshowjump?jump=nextslide" highlightClick="1"/>
          </p:cNvPr>
          <p:cNvSpPr/>
          <p:nvPr/>
        </p:nvSpPr>
        <p:spPr>
          <a:xfrm>
            <a:off x="567176" y="6130455"/>
            <a:ext cx="535421" cy="357809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ction Button: Back or Previous 11">
            <a:hlinkClick r:id="" action="ppaction://hlinkshowjump?jump=previousslide" highlightClick="1"/>
          </p:cNvPr>
          <p:cNvSpPr/>
          <p:nvPr/>
        </p:nvSpPr>
        <p:spPr>
          <a:xfrm>
            <a:off x="75539" y="6122504"/>
            <a:ext cx="453224" cy="36576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3544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32688"/>
          </a:xfrm>
        </p:spPr>
        <p:txBody>
          <a:bodyPr/>
          <a:lstStyle/>
          <a:p>
            <a:r>
              <a:rPr lang="en-US" b="1" dirty="0" smtClean="0"/>
              <a:t>Configuración</a:t>
            </a:r>
            <a:endParaRPr lang="en-US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1402"/>
            <a:ext cx="9144000" cy="32987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533" y="974089"/>
            <a:ext cx="8936315" cy="4799941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34533" y="5130872"/>
            <a:ext cx="1636776" cy="338328"/>
          </a:xfrm>
          <a:prstGeom prst="roundRect">
            <a:avLst/>
          </a:prstGeom>
          <a:noFill/>
          <a:ln w="57150">
            <a:solidFill>
              <a:srgbClr val="FAAF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ction Button: Home 6">
            <a:hlinkClick r:id="rId4" action="ppaction://hlinksldjump" highlightClick="1"/>
          </p:cNvPr>
          <p:cNvSpPr/>
          <p:nvPr/>
        </p:nvSpPr>
        <p:spPr>
          <a:xfrm>
            <a:off x="63610" y="6144807"/>
            <a:ext cx="604299" cy="379437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16081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48640"/>
            <a:ext cx="8229600" cy="713232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3200" b="1" dirty="0" smtClean="0"/>
              <a:t>Tema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err="1" smtClean="0">
                <a:solidFill>
                  <a:srgbClr val="FFC000"/>
                </a:solidFill>
              </a:rPr>
              <a:t>Selecciona</a:t>
            </a:r>
            <a:r>
              <a:rPr lang="en-US" sz="3200" dirty="0" smtClean="0">
                <a:solidFill>
                  <a:srgbClr val="FFC000"/>
                </a:solidFill>
              </a:rPr>
              <a:t> el </a:t>
            </a:r>
            <a:r>
              <a:rPr lang="en-US" sz="3200" dirty="0" err="1" smtClean="0">
                <a:solidFill>
                  <a:srgbClr val="FFC000"/>
                </a:solidFill>
              </a:rPr>
              <a:t>tema</a:t>
            </a:r>
            <a:r>
              <a:rPr lang="en-US" sz="3200" dirty="0" smtClean="0">
                <a:solidFill>
                  <a:srgbClr val="FFC000"/>
                </a:solidFill>
              </a:rPr>
              <a:t> que </a:t>
            </a:r>
            <a:r>
              <a:rPr lang="en-US" sz="3200" dirty="0" err="1" smtClean="0">
                <a:solidFill>
                  <a:srgbClr val="FFC000"/>
                </a:solidFill>
              </a:rPr>
              <a:t>te</a:t>
            </a:r>
            <a:r>
              <a:rPr lang="en-US" sz="3200" dirty="0" smtClean="0">
                <a:solidFill>
                  <a:srgbClr val="FFC000"/>
                </a:solidFill>
              </a:rPr>
              <a:t> </a:t>
            </a:r>
            <a:r>
              <a:rPr lang="en-US" sz="3200" dirty="0" err="1" smtClean="0">
                <a:solidFill>
                  <a:srgbClr val="FFC000"/>
                </a:solidFill>
              </a:rPr>
              <a:t>guste</a:t>
            </a:r>
            <a:r>
              <a:rPr lang="en-US" sz="3200" dirty="0" smtClean="0">
                <a:solidFill>
                  <a:srgbClr val="FFC000"/>
                </a:solidFill>
              </a:rPr>
              <a:t> para el blog</a:t>
            </a:r>
            <a:endParaRPr lang="en-US" sz="3200" dirty="0">
              <a:solidFill>
                <a:srgbClr val="FFC0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11997"/>
          <a:stretch/>
        </p:blipFill>
        <p:spPr>
          <a:xfrm>
            <a:off x="0" y="1487615"/>
            <a:ext cx="9144000" cy="4461645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64008" y="3846140"/>
            <a:ext cx="768096" cy="268660"/>
          </a:xfrm>
          <a:prstGeom prst="roundRect">
            <a:avLst/>
          </a:prstGeom>
          <a:noFill/>
          <a:ln w="57150">
            <a:solidFill>
              <a:srgbClr val="FAAF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41402"/>
            <a:ext cx="9144000" cy="32987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318504" y="1828800"/>
            <a:ext cx="2368296" cy="1938528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PR" sz="1600" dirty="0" smtClean="0"/>
              <a:t>Selecciona la plantilla o </a:t>
            </a:r>
            <a:r>
              <a:rPr lang="es-PR" sz="1600" i="1" dirty="0" err="1" smtClean="0"/>
              <a:t>template</a:t>
            </a:r>
            <a:r>
              <a:rPr lang="es-PR" sz="1600" i="1" dirty="0" smtClean="0"/>
              <a:t> </a:t>
            </a:r>
            <a:r>
              <a:rPr lang="es-PR" sz="1600" dirty="0" smtClean="0"/>
              <a:t>que más te guste para tu blog. </a:t>
            </a:r>
          </a:p>
          <a:p>
            <a:pPr algn="ctr"/>
            <a:r>
              <a:rPr lang="es-PR" sz="1600" b="1" dirty="0" smtClean="0"/>
              <a:t>Recuerda colores claros para personas mayores colores oscuros para público juvenil</a:t>
            </a:r>
            <a:endParaRPr lang="es-PR" sz="1600" b="1" dirty="0"/>
          </a:p>
        </p:txBody>
      </p:sp>
      <p:sp>
        <p:nvSpPr>
          <p:cNvPr id="8" name="Action Button: Forward or Next 7">
            <a:hlinkClick r:id="" action="ppaction://hlinkshowjump?jump=nextslide" highlightClick="1"/>
          </p:cNvPr>
          <p:cNvSpPr/>
          <p:nvPr/>
        </p:nvSpPr>
        <p:spPr>
          <a:xfrm>
            <a:off x="567176" y="6130455"/>
            <a:ext cx="535421" cy="357809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ction Button: Back or Previous 8">
            <a:hlinkClick r:id="" action="ppaction://hlinkshowjump?jump=previousslide" highlightClick="1"/>
          </p:cNvPr>
          <p:cNvSpPr/>
          <p:nvPr/>
        </p:nvSpPr>
        <p:spPr>
          <a:xfrm>
            <a:off x="75539" y="6122504"/>
            <a:ext cx="453224" cy="36576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95730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69770"/>
            <a:ext cx="8229600" cy="1600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 err="1" smtClean="0"/>
              <a:t>Seleccione</a:t>
            </a:r>
            <a:r>
              <a:rPr lang="en-US" dirty="0" smtClean="0"/>
              <a:t> el </a:t>
            </a:r>
            <a:r>
              <a:rPr lang="en-US" b="1" dirty="0" err="1" smtClean="0"/>
              <a:t>tema</a:t>
            </a:r>
            <a:r>
              <a:rPr lang="en-US" dirty="0" smtClean="0"/>
              <a:t> y le da </a:t>
            </a:r>
            <a:r>
              <a:rPr lang="en-US" dirty="0" err="1" smtClean="0"/>
              <a:t>varias</a:t>
            </a:r>
            <a:r>
              <a:rPr lang="en-US" dirty="0" smtClean="0"/>
              <a:t> </a:t>
            </a:r>
            <a:r>
              <a:rPr lang="en-US" dirty="0" err="1" smtClean="0"/>
              <a:t>versión</a:t>
            </a:r>
            <a:r>
              <a:rPr lang="en-US" dirty="0" smtClean="0"/>
              <a:t> de </a:t>
            </a:r>
            <a:r>
              <a:rPr lang="en-US" dirty="0" err="1" smtClean="0"/>
              <a:t>colores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430430"/>
            <a:ext cx="9144000" cy="46869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3114"/>
            <a:ext cx="9144000" cy="329870"/>
          </a:xfrm>
          <a:prstGeom prst="rect">
            <a:avLst/>
          </a:prstGeom>
        </p:spPr>
      </p:pic>
      <p:sp>
        <p:nvSpPr>
          <p:cNvPr id="6" name="Action Button: Forward or Next 5">
            <a:hlinkClick r:id="" action="ppaction://hlinkshowjump?jump=nextslide" highlightClick="1"/>
          </p:cNvPr>
          <p:cNvSpPr/>
          <p:nvPr/>
        </p:nvSpPr>
        <p:spPr>
          <a:xfrm>
            <a:off x="604302" y="6122504"/>
            <a:ext cx="535421" cy="357809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ction Button: Back or Previous 6">
            <a:hlinkClick r:id="" action="ppaction://hlinkshowjump?jump=previousslide" highlightClick="1"/>
          </p:cNvPr>
          <p:cNvSpPr/>
          <p:nvPr/>
        </p:nvSpPr>
        <p:spPr>
          <a:xfrm>
            <a:off x="75539" y="6122504"/>
            <a:ext cx="453224" cy="36576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38544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15568"/>
          </a:xfrm>
        </p:spPr>
        <p:txBody>
          <a:bodyPr/>
          <a:lstStyle/>
          <a:p>
            <a:r>
              <a:rPr lang="en-US" b="1" dirty="0" smtClean="0"/>
              <a:t>Tema</a:t>
            </a:r>
            <a:endParaRPr lang="en-US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156970"/>
            <a:ext cx="9144000" cy="490324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41402"/>
            <a:ext cx="9144000" cy="329870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H="1" flipV="1">
            <a:off x="4256532" y="5824900"/>
            <a:ext cx="630935" cy="15821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4887467" y="5315228"/>
            <a:ext cx="2916936" cy="786731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s-PR" sz="1600" dirty="0" smtClean="0"/>
              <a:t>Puedes Ver vista previa de la plantilla, personalizarla y/o aplicar la plantilla.</a:t>
            </a:r>
            <a:endParaRPr lang="es-PR" sz="1600" b="1" dirty="0"/>
          </a:p>
        </p:txBody>
      </p:sp>
      <p:sp>
        <p:nvSpPr>
          <p:cNvPr id="8" name="Action Button: Forward or Next 7">
            <a:hlinkClick r:id="" action="ppaction://hlinkshowjump?jump=nextslide" highlightClick="1"/>
          </p:cNvPr>
          <p:cNvSpPr/>
          <p:nvPr/>
        </p:nvSpPr>
        <p:spPr>
          <a:xfrm>
            <a:off x="568520" y="6130455"/>
            <a:ext cx="535421" cy="357809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ction Button: Back or Previous 8">
            <a:hlinkClick r:id="" action="ppaction://hlinkshowjump?jump=previousslide" highlightClick="1"/>
          </p:cNvPr>
          <p:cNvSpPr/>
          <p:nvPr/>
        </p:nvSpPr>
        <p:spPr>
          <a:xfrm>
            <a:off x="75539" y="6122504"/>
            <a:ext cx="453224" cy="36576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3153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9870"/>
            <a:ext cx="9144000" cy="624005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316736" y="339014"/>
            <a:ext cx="8229600" cy="996696"/>
          </a:xfrm>
        </p:spPr>
        <p:txBody>
          <a:bodyPr/>
          <a:lstStyle/>
          <a:p>
            <a:r>
              <a:rPr lang="en-US" dirty="0" smtClean="0"/>
              <a:t>¿</a:t>
            </a:r>
            <a:r>
              <a:rPr lang="en-US" dirty="0" err="1" smtClean="0"/>
              <a:t>Qué</a:t>
            </a:r>
            <a:r>
              <a:rPr lang="en-US" dirty="0" smtClean="0"/>
              <a:t> </a:t>
            </a:r>
            <a:r>
              <a:rPr lang="en-US" dirty="0" err="1" smtClean="0"/>
              <a:t>es</a:t>
            </a:r>
            <a:r>
              <a:rPr lang="en-US" dirty="0" smtClean="0"/>
              <a:t> un blog?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0352" y="1377112"/>
            <a:ext cx="4736592" cy="4525963"/>
          </a:xfrm>
        </p:spPr>
        <p:txBody>
          <a:bodyPr>
            <a:normAutofit/>
          </a:bodyPr>
          <a:lstStyle/>
          <a:p>
            <a:r>
              <a:rPr lang="es-ES" sz="2000" dirty="0" smtClean="0"/>
              <a:t>Es </a:t>
            </a:r>
            <a:r>
              <a:rPr lang="es-ES" sz="2000" dirty="0"/>
              <a:t>una página web personalizada en la que se publica contenido con regularidad</a:t>
            </a:r>
            <a:r>
              <a:rPr lang="es-ES" sz="2000" dirty="0" smtClean="0"/>
              <a:t>.</a:t>
            </a:r>
          </a:p>
          <a:p>
            <a:r>
              <a:rPr lang="es-ES" sz="2000" dirty="0" smtClean="0"/>
              <a:t>Es </a:t>
            </a:r>
            <a:r>
              <a:rPr lang="es-ES" sz="2000" dirty="0"/>
              <a:t>un sitio web con formato de bitácora o diario </a:t>
            </a:r>
            <a:r>
              <a:rPr lang="es-ES" sz="2000" dirty="0" smtClean="0"/>
              <a:t>personal.</a:t>
            </a:r>
          </a:p>
          <a:p>
            <a:r>
              <a:rPr lang="es-ES" sz="2000" dirty="0" smtClean="0"/>
              <a:t>Es </a:t>
            </a:r>
            <a:r>
              <a:rPr lang="es-ES" sz="2000" dirty="0"/>
              <a:t>un sitio web periódicamente actualizado que recopila cronológicamente textos o artículos de uno o varios autores donde el más reciente aparece primero, con un uso o temática en particular, siempre conservando el autor la libertad de dejar publicado lo que crea pertinente. </a:t>
            </a:r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41402"/>
            <a:ext cx="9144000" cy="32987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3576" y="6190488"/>
            <a:ext cx="2133600" cy="667512"/>
          </a:xfrm>
          <a:prstGeom prst="rect">
            <a:avLst/>
          </a:prstGeom>
        </p:spPr>
      </p:pic>
      <p:sp>
        <p:nvSpPr>
          <p:cNvPr id="5" name="Action Button: Home 4">
            <a:hlinkClick r:id="" action="ppaction://hlinkshowjump?jump=previousslide" highlightClick="1"/>
          </p:cNvPr>
          <p:cNvSpPr/>
          <p:nvPr/>
        </p:nvSpPr>
        <p:spPr>
          <a:xfrm>
            <a:off x="63610" y="6144807"/>
            <a:ext cx="604299" cy="379437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009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8468"/>
            <a:ext cx="8229600" cy="676656"/>
          </a:xfrm>
        </p:spPr>
        <p:txBody>
          <a:bodyPr/>
          <a:lstStyle/>
          <a:p>
            <a:r>
              <a:rPr lang="en-US" b="1" dirty="0" smtClean="0"/>
              <a:t>Tema</a:t>
            </a:r>
            <a:endParaRPr lang="en-US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94" y="965124"/>
            <a:ext cx="9140306" cy="535782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41402"/>
            <a:ext cx="9144000" cy="329870"/>
          </a:xfrm>
          <a:prstGeom prst="rect">
            <a:avLst/>
          </a:prstGeom>
        </p:spPr>
      </p:pic>
      <p:sp>
        <p:nvSpPr>
          <p:cNvPr id="6" name="Action Button: Forward or Next 5">
            <a:hlinkClick r:id="" action="ppaction://hlinkshowjump?jump=nextslide" highlightClick="1"/>
          </p:cNvPr>
          <p:cNvSpPr/>
          <p:nvPr/>
        </p:nvSpPr>
        <p:spPr>
          <a:xfrm>
            <a:off x="567176" y="6138406"/>
            <a:ext cx="535421" cy="357809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ction Button: Back or Previous 6">
            <a:hlinkClick r:id="" action="ppaction://hlinkshowjump?jump=previousslide" highlightClick="1"/>
          </p:cNvPr>
          <p:cNvSpPr/>
          <p:nvPr/>
        </p:nvSpPr>
        <p:spPr>
          <a:xfrm>
            <a:off x="75539" y="6122504"/>
            <a:ext cx="453224" cy="36576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440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61" y="1111250"/>
            <a:ext cx="9129239" cy="508054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69848"/>
          </a:xfrm>
        </p:spPr>
        <p:txBody>
          <a:bodyPr/>
          <a:lstStyle/>
          <a:p>
            <a:r>
              <a:rPr lang="en-US" b="1" dirty="0"/>
              <a:t>Tema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41402"/>
            <a:ext cx="9144000" cy="3298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496312" y="3841890"/>
            <a:ext cx="3145536" cy="1708082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PR" sz="1600" dirty="0" smtClean="0"/>
              <a:t>Una vez seleccionas la plantilla te va  a dar varias versiones de colores pero además te ofrece un menú en donde puedes personalizar tu blog con tipos de letras, colores y mucho más que estaremos explicando a continuación.</a:t>
            </a:r>
            <a:endParaRPr lang="es-PR" sz="1600" b="1" dirty="0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7550766" y="6099478"/>
            <a:ext cx="1062011" cy="0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5782491" y="5094515"/>
            <a:ext cx="1768275" cy="109728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PR" sz="1600" b="1" dirty="0" smtClean="0"/>
              <a:t>Funciona como un “</a:t>
            </a:r>
            <a:r>
              <a:rPr lang="es-PR" sz="1600" b="1" dirty="0" err="1" smtClean="0"/>
              <a:t>Undo</a:t>
            </a:r>
            <a:r>
              <a:rPr lang="es-PR" sz="1600" b="1" dirty="0" smtClean="0"/>
              <a:t>”, puedes borrar cambios sin guardar.</a:t>
            </a:r>
            <a:endParaRPr lang="es-PR" sz="1600" b="1" dirty="0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8839200" y="4955218"/>
            <a:ext cx="121920" cy="1105949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7239261" y="4014651"/>
            <a:ext cx="1768275" cy="940567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PR" sz="1600" b="1" dirty="0" smtClean="0"/>
              <a:t>En esta opción puedes guardar los cambios realizados.</a:t>
            </a:r>
            <a:endParaRPr lang="es-PR" sz="1600" b="1" dirty="0"/>
          </a:p>
        </p:txBody>
      </p:sp>
      <p:sp>
        <p:nvSpPr>
          <p:cNvPr id="10" name="Action Button: Forward or Next 9">
            <a:hlinkClick r:id="" action="ppaction://hlinkshowjump?jump=nextslide" highlightClick="1"/>
          </p:cNvPr>
          <p:cNvSpPr/>
          <p:nvPr/>
        </p:nvSpPr>
        <p:spPr>
          <a:xfrm>
            <a:off x="567176" y="6130455"/>
            <a:ext cx="535421" cy="357809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ction Button: Back or Previous 10">
            <a:hlinkClick r:id="" action="ppaction://hlinkshowjump?jump=previousslide" highlightClick="1"/>
          </p:cNvPr>
          <p:cNvSpPr/>
          <p:nvPr/>
        </p:nvSpPr>
        <p:spPr>
          <a:xfrm>
            <a:off x="75539" y="6122504"/>
            <a:ext cx="453224" cy="36576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55669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33" y="1023879"/>
            <a:ext cx="8869269" cy="525448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42416"/>
          </a:xfrm>
        </p:spPr>
        <p:txBody>
          <a:bodyPr/>
          <a:lstStyle/>
          <a:p>
            <a:r>
              <a:rPr lang="en-US" sz="3200" b="1" dirty="0" smtClean="0"/>
              <a:t>Tema</a:t>
            </a:r>
            <a:r>
              <a:rPr lang="en-US" sz="3200" dirty="0" smtClean="0"/>
              <a:t>: </a:t>
            </a:r>
            <a:r>
              <a:rPr lang="en-US" sz="3200" dirty="0" err="1" smtClean="0">
                <a:solidFill>
                  <a:srgbClr val="FFC000"/>
                </a:solidFill>
              </a:rPr>
              <a:t>Fondo</a:t>
            </a:r>
            <a:endParaRPr lang="en-US" sz="3200" dirty="0">
              <a:solidFill>
                <a:srgbClr val="FFC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41402"/>
            <a:ext cx="9144000" cy="329870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 flipH="1" flipV="1">
            <a:off x="2154925" y="2802309"/>
            <a:ext cx="630935" cy="15821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5589596" y="1116356"/>
            <a:ext cx="2936095" cy="1258408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PR" sz="1600" b="1" dirty="0" smtClean="0"/>
              <a:t>En esta opción podrás seleccionar o subir una imagen de fondo.</a:t>
            </a:r>
          </a:p>
        </p:txBody>
      </p:sp>
      <p:sp>
        <p:nvSpPr>
          <p:cNvPr id="7" name="Action Button: Forward or Next 6">
            <a:hlinkClick r:id="" action="ppaction://hlinkshowjump?jump=nextslide" highlightClick="1"/>
          </p:cNvPr>
          <p:cNvSpPr/>
          <p:nvPr/>
        </p:nvSpPr>
        <p:spPr>
          <a:xfrm>
            <a:off x="568520" y="6130455"/>
            <a:ext cx="535421" cy="357809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ction Button: Back or Previous 7">
            <a:hlinkClick r:id="" action="ppaction://hlinkshowjump?jump=previousslide" highlightClick="1"/>
          </p:cNvPr>
          <p:cNvSpPr/>
          <p:nvPr/>
        </p:nvSpPr>
        <p:spPr>
          <a:xfrm>
            <a:off x="75539" y="6122504"/>
            <a:ext cx="453224" cy="36576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83894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42416"/>
          </a:xfrm>
        </p:spPr>
        <p:txBody>
          <a:bodyPr/>
          <a:lstStyle/>
          <a:p>
            <a:r>
              <a:rPr lang="en-US" sz="3200" b="1" dirty="0" smtClean="0"/>
              <a:t>Tema</a:t>
            </a:r>
            <a:r>
              <a:rPr lang="en-US" sz="3200" dirty="0" smtClean="0"/>
              <a:t>: </a:t>
            </a:r>
            <a:r>
              <a:rPr lang="en-US" sz="3200" dirty="0" err="1" smtClean="0">
                <a:solidFill>
                  <a:srgbClr val="FFC000"/>
                </a:solidFill>
              </a:rPr>
              <a:t>Fondo</a:t>
            </a:r>
            <a:endParaRPr lang="en-US" sz="3200" dirty="0">
              <a:solidFill>
                <a:srgbClr val="FFC0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083818"/>
            <a:ext cx="9095126" cy="50883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41402"/>
            <a:ext cx="9144000" cy="32987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0" y="1760431"/>
            <a:ext cx="676656" cy="193334"/>
          </a:xfrm>
          <a:prstGeom prst="roundRect">
            <a:avLst/>
          </a:prstGeom>
          <a:noFill/>
          <a:ln w="57150">
            <a:solidFill>
              <a:srgbClr val="FAAF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1845512" y="1526826"/>
            <a:ext cx="3767328" cy="1361590"/>
          </a:xfrm>
          <a:prstGeom prst="roundRect">
            <a:avLst/>
          </a:prstGeom>
          <a:noFill/>
          <a:ln w="57150">
            <a:solidFill>
              <a:srgbClr val="FAAF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2872945" y="3244334"/>
            <a:ext cx="33981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Para </a:t>
            </a:r>
            <a:r>
              <a:rPr lang="en-US" dirty="0" err="1"/>
              <a:t>cambiar</a:t>
            </a:r>
            <a:r>
              <a:rPr lang="en-US" dirty="0"/>
              <a:t> </a:t>
            </a:r>
            <a:r>
              <a:rPr lang="en-US" dirty="0" err="1"/>
              <a:t>los</a:t>
            </a:r>
            <a:r>
              <a:rPr lang="en-US" dirty="0"/>
              <a:t> </a:t>
            </a:r>
            <a:r>
              <a:rPr lang="en-US" dirty="0" err="1"/>
              <a:t>colores</a:t>
            </a:r>
            <a:r>
              <a:rPr lang="en-US" dirty="0"/>
              <a:t> del </a:t>
            </a:r>
            <a:r>
              <a:rPr lang="en-US" dirty="0" err="1"/>
              <a:t>fondo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 flipH="1" flipV="1">
            <a:off x="5678424" y="2501489"/>
            <a:ext cx="630935" cy="15821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6112606" y="2207621"/>
            <a:ext cx="2916936" cy="567994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s-PR" sz="1600" dirty="0" smtClean="0"/>
              <a:t>Puedes cambiar el color del fondo.</a:t>
            </a:r>
            <a:endParaRPr lang="es-PR" sz="1600" b="1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47632"/>
            <a:ext cx="9144000" cy="50659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489344" y="3427475"/>
            <a:ext cx="2936095" cy="1258408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PR" sz="1600" b="1" dirty="0" smtClean="0"/>
              <a:t>En esta opción podrás cambiar el color del fondo.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flipH="1" flipV="1">
            <a:off x="516853" y="3864755"/>
            <a:ext cx="630935" cy="15821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Action Button: Forward or Next 13">
            <a:hlinkClick r:id="" action="ppaction://hlinkshowjump?jump=nextslide" highlightClick="1"/>
          </p:cNvPr>
          <p:cNvSpPr/>
          <p:nvPr/>
        </p:nvSpPr>
        <p:spPr>
          <a:xfrm>
            <a:off x="569218" y="6130627"/>
            <a:ext cx="535421" cy="357809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ction Button: Back or Previous 14">
            <a:hlinkClick r:id="" action="ppaction://hlinkshowjump?jump=previousslide" highlightClick="1"/>
          </p:cNvPr>
          <p:cNvSpPr/>
          <p:nvPr/>
        </p:nvSpPr>
        <p:spPr>
          <a:xfrm>
            <a:off x="75539" y="6122504"/>
            <a:ext cx="453224" cy="36576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82058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002213"/>
            <a:ext cx="9168785" cy="490373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3227"/>
            <a:ext cx="8229600" cy="802779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3400" b="1" dirty="0" smtClean="0"/>
              <a:t>Tema</a:t>
            </a:r>
            <a:r>
              <a:rPr lang="en-US" sz="3400" dirty="0" smtClean="0"/>
              <a:t>: </a:t>
            </a:r>
            <a:r>
              <a:rPr lang="en-US" sz="3400" dirty="0" err="1" smtClean="0"/>
              <a:t>Ajustar</a:t>
            </a:r>
            <a:r>
              <a:rPr lang="en-US" sz="3400" dirty="0" smtClean="0"/>
              <a:t> Ancho</a:t>
            </a:r>
            <a:br>
              <a:rPr lang="en-US" sz="3400" dirty="0" smtClean="0"/>
            </a:br>
            <a:endParaRPr lang="en-US" sz="3400" dirty="0">
              <a:solidFill>
                <a:srgbClr val="FFC000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2282190" y="2842817"/>
            <a:ext cx="511122" cy="0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2793312" y="2587760"/>
            <a:ext cx="2780174" cy="782457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s-PR" sz="1600" b="1" dirty="0" smtClean="0"/>
              <a:t>Puedes cambiar el ancho de la pantalla o el cuerpo del texto.</a:t>
            </a:r>
            <a:endParaRPr lang="es-PR" sz="1600" b="1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41402"/>
            <a:ext cx="9144000" cy="3298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854272" y="3572471"/>
            <a:ext cx="2719214" cy="80174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s-PR" sz="1600" b="1" dirty="0" smtClean="0"/>
              <a:t>Puedes cambiar el ancho de la barra lateral.</a:t>
            </a:r>
            <a:endParaRPr lang="es-PR" sz="1600" b="1" dirty="0"/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2312670" y="3870124"/>
            <a:ext cx="541602" cy="0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2854272" y="4526611"/>
            <a:ext cx="2719214" cy="80174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s-PR" sz="1600" b="1" dirty="0" smtClean="0"/>
              <a:t>Puedes restablecer a los anchos predeterminados.</a:t>
            </a:r>
            <a:endParaRPr lang="es-PR" sz="1600" b="1" dirty="0"/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2251710" y="4754044"/>
            <a:ext cx="602562" cy="0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Action Button: Forward or Next 11">
            <a:hlinkClick r:id="" action="ppaction://hlinkshowjump?jump=nextslide" highlightClick="1"/>
          </p:cNvPr>
          <p:cNvSpPr/>
          <p:nvPr/>
        </p:nvSpPr>
        <p:spPr>
          <a:xfrm>
            <a:off x="568520" y="6130455"/>
            <a:ext cx="535421" cy="357809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ction Button: Back or Previous 12">
            <a:hlinkClick r:id="" action="ppaction://hlinkshowjump?jump=previousslide" highlightClick="1"/>
          </p:cNvPr>
          <p:cNvSpPr/>
          <p:nvPr/>
        </p:nvSpPr>
        <p:spPr>
          <a:xfrm>
            <a:off x="75539" y="6122504"/>
            <a:ext cx="453224" cy="36576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37957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59746"/>
            <a:ext cx="9144000" cy="448940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6098"/>
            <a:ext cx="8229600" cy="928339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3400" b="1" dirty="0" smtClean="0"/>
              <a:t>Tema</a:t>
            </a:r>
            <a:r>
              <a:rPr lang="en-US" sz="3400" dirty="0" smtClean="0"/>
              <a:t>: Diseño</a:t>
            </a:r>
            <a:br>
              <a:rPr lang="en-US" sz="3400" dirty="0" smtClean="0"/>
            </a:br>
            <a:endParaRPr lang="en-US" sz="3400" dirty="0">
              <a:solidFill>
                <a:srgbClr val="FAAF4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41402"/>
            <a:ext cx="9144000" cy="32987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-21771" y="2691200"/>
            <a:ext cx="622310" cy="332668"/>
          </a:xfrm>
          <a:prstGeom prst="roundRect">
            <a:avLst/>
          </a:prstGeom>
          <a:noFill/>
          <a:ln w="57150">
            <a:solidFill>
              <a:srgbClr val="FAAF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2471166" y="3355848"/>
            <a:ext cx="550708" cy="1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3021874" y="3023868"/>
            <a:ext cx="2916936" cy="1177724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s-PR" sz="1600" dirty="0" smtClean="0"/>
              <a:t>Puedes cambiar el cuerpo del blog, se recomienda escoger la predeterminada.</a:t>
            </a:r>
            <a:endParaRPr lang="es-PR" sz="1600" b="1" dirty="0"/>
          </a:p>
        </p:txBody>
      </p:sp>
      <p:sp>
        <p:nvSpPr>
          <p:cNvPr id="8" name="Action Button: Forward or Next 7">
            <a:hlinkClick r:id="" action="ppaction://hlinkshowjump?jump=nextslide" highlightClick="1"/>
          </p:cNvPr>
          <p:cNvSpPr/>
          <p:nvPr/>
        </p:nvSpPr>
        <p:spPr>
          <a:xfrm>
            <a:off x="600539" y="6135553"/>
            <a:ext cx="535421" cy="357809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ction Button: Back or Previous 11">
            <a:hlinkClick r:id="" action="ppaction://hlinkshowjump?jump=previousslide" highlightClick="1"/>
          </p:cNvPr>
          <p:cNvSpPr/>
          <p:nvPr/>
        </p:nvSpPr>
        <p:spPr>
          <a:xfrm>
            <a:off x="75539" y="6122504"/>
            <a:ext cx="453224" cy="36576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43794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5" y="1441046"/>
            <a:ext cx="9142055" cy="450690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6098"/>
            <a:ext cx="8229600" cy="928339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3400" b="1" dirty="0" smtClean="0"/>
              <a:t>Tema</a:t>
            </a:r>
            <a:r>
              <a:rPr lang="en-US" sz="3400" dirty="0" smtClean="0"/>
              <a:t>: </a:t>
            </a:r>
            <a:r>
              <a:rPr lang="en-US" sz="3400" dirty="0" err="1" smtClean="0"/>
              <a:t>Opciones</a:t>
            </a:r>
            <a:r>
              <a:rPr lang="en-US" sz="3400" dirty="0" smtClean="0"/>
              <a:t> </a:t>
            </a:r>
            <a:r>
              <a:rPr lang="en-US" sz="3400" dirty="0" err="1" smtClean="0"/>
              <a:t>avanzadas</a:t>
            </a:r>
            <a:r>
              <a:rPr lang="en-US" sz="3400" dirty="0" smtClean="0"/>
              <a:t/>
            </a:r>
            <a:br>
              <a:rPr lang="en-US" sz="3400" dirty="0" smtClean="0"/>
            </a:br>
            <a:endParaRPr lang="en-US" sz="3400" dirty="0">
              <a:solidFill>
                <a:srgbClr val="FAAF4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41402"/>
            <a:ext cx="9144000" cy="329870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 flipH="1">
            <a:off x="1781121" y="2633036"/>
            <a:ext cx="690045" cy="1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2577302" y="2319093"/>
            <a:ext cx="2916936" cy="627885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s-PR" sz="1600" dirty="0" smtClean="0"/>
              <a:t>Seleccione en el texto del cuerpo qué área desea cambiar.</a:t>
            </a:r>
            <a:endParaRPr lang="es-PR" sz="1600" b="1" dirty="0"/>
          </a:p>
        </p:txBody>
      </p:sp>
      <p:sp>
        <p:nvSpPr>
          <p:cNvPr id="7" name="Action Button: Forward or Next 6">
            <a:hlinkClick r:id="" action="ppaction://hlinkshowjump?jump=nextslide" highlightClick="1"/>
          </p:cNvPr>
          <p:cNvSpPr/>
          <p:nvPr/>
        </p:nvSpPr>
        <p:spPr>
          <a:xfrm>
            <a:off x="567176" y="6130455"/>
            <a:ext cx="535421" cy="357809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ction Button: Back or Previous 7">
            <a:hlinkClick r:id="" action="ppaction://hlinkshowjump?jump=previousslide" highlightClick="1"/>
          </p:cNvPr>
          <p:cNvSpPr/>
          <p:nvPr/>
        </p:nvSpPr>
        <p:spPr>
          <a:xfrm>
            <a:off x="75539" y="6122504"/>
            <a:ext cx="453224" cy="36576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69814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5" y="1441046"/>
            <a:ext cx="9142055" cy="450690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6098"/>
            <a:ext cx="8229600" cy="928339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3400" b="1" dirty="0" smtClean="0"/>
              <a:t>Tema</a:t>
            </a:r>
            <a:r>
              <a:rPr lang="en-US" sz="3400" dirty="0" smtClean="0"/>
              <a:t>: </a:t>
            </a:r>
            <a:r>
              <a:rPr lang="en-US" sz="3400" dirty="0" err="1" smtClean="0"/>
              <a:t>Opciones</a:t>
            </a:r>
            <a:r>
              <a:rPr lang="en-US" sz="3400" dirty="0" smtClean="0"/>
              <a:t> </a:t>
            </a:r>
            <a:r>
              <a:rPr lang="en-US" sz="3400" dirty="0" err="1" smtClean="0"/>
              <a:t>avanzadas</a:t>
            </a:r>
            <a:r>
              <a:rPr lang="en-US" sz="3400" dirty="0" smtClean="0"/>
              <a:t/>
            </a:r>
            <a:br>
              <a:rPr lang="en-US" sz="3400" dirty="0" smtClean="0"/>
            </a:br>
            <a:endParaRPr lang="en-US" sz="3400" dirty="0">
              <a:solidFill>
                <a:srgbClr val="FAAF4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41402"/>
            <a:ext cx="9144000" cy="329870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 flipH="1">
            <a:off x="1371819" y="2711413"/>
            <a:ext cx="1099347" cy="1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2471166" y="2214590"/>
            <a:ext cx="2916936" cy="119917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s-ES" sz="1600" dirty="0"/>
              <a:t>Puedes cambiar el tipo de letra, ponerle negrillas, itálicas, tamaño de letras y color de la letra del texto del cuerpo.</a:t>
            </a:r>
          </a:p>
        </p:txBody>
      </p:sp>
      <p:sp>
        <p:nvSpPr>
          <p:cNvPr id="7" name="Action Button: Forward or Next 6">
            <a:hlinkClick r:id="" action="ppaction://hlinkshowjump?jump=nextslide" highlightClick="1"/>
          </p:cNvPr>
          <p:cNvSpPr/>
          <p:nvPr/>
        </p:nvSpPr>
        <p:spPr>
          <a:xfrm>
            <a:off x="567176" y="6130455"/>
            <a:ext cx="535421" cy="357809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ction Button: Back or Previous 7">
            <a:hlinkClick r:id="" action="ppaction://hlinkshowjump?jump=previousslide" highlightClick="1"/>
          </p:cNvPr>
          <p:cNvSpPr/>
          <p:nvPr/>
        </p:nvSpPr>
        <p:spPr>
          <a:xfrm>
            <a:off x="75539" y="6122504"/>
            <a:ext cx="453224" cy="36576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76524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68932"/>
            <a:ext cx="8964706" cy="475767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6098"/>
            <a:ext cx="8229600" cy="928339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3400" b="1" dirty="0" smtClean="0"/>
              <a:t>Tema</a:t>
            </a:r>
            <a:r>
              <a:rPr lang="en-US" sz="3400" dirty="0" smtClean="0"/>
              <a:t>: </a:t>
            </a:r>
            <a:r>
              <a:rPr lang="en-US" sz="3400" dirty="0" err="1" smtClean="0"/>
              <a:t>Opciones</a:t>
            </a:r>
            <a:r>
              <a:rPr lang="en-US" sz="3400" dirty="0" smtClean="0"/>
              <a:t> </a:t>
            </a:r>
            <a:r>
              <a:rPr lang="en-US" sz="3400" dirty="0" err="1" smtClean="0"/>
              <a:t>avanzadas</a:t>
            </a:r>
            <a:r>
              <a:rPr lang="en-US" sz="3400" dirty="0" smtClean="0"/>
              <a:t/>
            </a:r>
            <a:br>
              <a:rPr lang="en-US" sz="3400" dirty="0" smtClean="0"/>
            </a:br>
            <a:endParaRPr lang="en-US" sz="3400" dirty="0">
              <a:solidFill>
                <a:srgbClr val="FAAF4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41402"/>
            <a:ext cx="9144000" cy="329870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 flipH="1">
            <a:off x="1921492" y="1788048"/>
            <a:ext cx="1099347" cy="1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3023885" y="1640071"/>
            <a:ext cx="2916936" cy="119917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s-ES" sz="1600" dirty="0"/>
              <a:t>Puedes </a:t>
            </a:r>
            <a:r>
              <a:rPr lang="es-ES" sz="1600" dirty="0" smtClean="0"/>
              <a:t>cambiar el color de </a:t>
            </a:r>
            <a:r>
              <a:rPr lang="es-ES" sz="1600" dirty="0"/>
              <a:t>los fondo interior y </a:t>
            </a:r>
            <a:r>
              <a:rPr lang="es-ES" sz="1600" dirty="0" smtClean="0"/>
              <a:t>exterior.</a:t>
            </a:r>
            <a:endParaRPr lang="es-ES" sz="1600" dirty="0"/>
          </a:p>
        </p:txBody>
      </p:sp>
      <p:sp>
        <p:nvSpPr>
          <p:cNvPr id="7" name="Action Button: Forward or Next 6">
            <a:hlinkClick r:id="" action="ppaction://hlinkshowjump?jump=nextslide" highlightClick="1"/>
          </p:cNvPr>
          <p:cNvSpPr/>
          <p:nvPr/>
        </p:nvSpPr>
        <p:spPr>
          <a:xfrm>
            <a:off x="568520" y="6130455"/>
            <a:ext cx="535421" cy="357809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ction Button: Back or Previous 7">
            <a:hlinkClick r:id="" action="ppaction://hlinkshowjump?jump=previousslide" highlightClick="1"/>
          </p:cNvPr>
          <p:cNvSpPr/>
          <p:nvPr/>
        </p:nvSpPr>
        <p:spPr>
          <a:xfrm>
            <a:off x="75539" y="6122504"/>
            <a:ext cx="453224" cy="36576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95082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040" y="1517812"/>
            <a:ext cx="8888497" cy="445626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6098"/>
            <a:ext cx="8229600" cy="928339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3400" b="1" dirty="0" smtClean="0"/>
              <a:t>Tema</a:t>
            </a:r>
            <a:r>
              <a:rPr lang="en-US" sz="3400" dirty="0" smtClean="0"/>
              <a:t>: </a:t>
            </a:r>
            <a:r>
              <a:rPr lang="en-US" sz="3400" dirty="0" err="1" smtClean="0"/>
              <a:t>Opciones</a:t>
            </a:r>
            <a:r>
              <a:rPr lang="en-US" sz="3400" dirty="0" smtClean="0"/>
              <a:t> </a:t>
            </a:r>
            <a:r>
              <a:rPr lang="en-US" sz="3400" dirty="0" err="1" smtClean="0"/>
              <a:t>avanzadas</a:t>
            </a:r>
            <a:r>
              <a:rPr lang="en-US" sz="3400" dirty="0" smtClean="0"/>
              <a:t/>
            </a:r>
            <a:br>
              <a:rPr lang="en-US" sz="3400" dirty="0" smtClean="0"/>
            </a:br>
            <a:endParaRPr lang="en-US" sz="3400" dirty="0">
              <a:solidFill>
                <a:srgbClr val="FAAF4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41402"/>
            <a:ext cx="9144000" cy="329870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 flipH="1">
            <a:off x="1878146" y="3860688"/>
            <a:ext cx="1099347" cy="1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2977493" y="3261104"/>
            <a:ext cx="2916936" cy="119917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s-ES" sz="1600" dirty="0" smtClean="0"/>
              <a:t>Se recomienda solo cambiar el color de los vínculos.</a:t>
            </a:r>
            <a:endParaRPr lang="es-ES" sz="1600" dirty="0"/>
          </a:p>
        </p:txBody>
      </p:sp>
      <p:sp>
        <p:nvSpPr>
          <p:cNvPr id="7" name="Action Button: Forward or Next 6">
            <a:hlinkClick r:id="" action="ppaction://hlinkshowjump?jump=nextslide" highlightClick="1"/>
          </p:cNvPr>
          <p:cNvSpPr/>
          <p:nvPr/>
        </p:nvSpPr>
        <p:spPr>
          <a:xfrm>
            <a:off x="567176" y="6122504"/>
            <a:ext cx="535421" cy="357809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ction Button: Back or Previous 7">
            <a:hlinkClick r:id="" action="ppaction://hlinkshowjump?jump=previousslide" highlightClick="1"/>
          </p:cNvPr>
          <p:cNvSpPr/>
          <p:nvPr/>
        </p:nvSpPr>
        <p:spPr>
          <a:xfrm>
            <a:off x="75539" y="6122504"/>
            <a:ext cx="453224" cy="36576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3975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96696"/>
          </a:xfrm>
        </p:spPr>
        <p:txBody>
          <a:bodyPr/>
          <a:lstStyle/>
          <a:p>
            <a:r>
              <a:rPr lang="en-US" dirty="0" smtClean="0"/>
              <a:t>Un </a:t>
            </a:r>
            <a:r>
              <a:rPr lang="en-US" dirty="0" err="1" smtClean="0"/>
              <a:t>poco</a:t>
            </a:r>
            <a:r>
              <a:rPr lang="en-US" dirty="0" smtClean="0"/>
              <a:t> de </a:t>
            </a:r>
            <a:r>
              <a:rPr lang="en-US" dirty="0" err="1" smtClean="0"/>
              <a:t>historia</a:t>
            </a:r>
            <a:r>
              <a:rPr lang="en-US" dirty="0" smtClean="0"/>
              <a:t> de blog…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8536" y="1600201"/>
            <a:ext cx="4736592" cy="4525963"/>
          </a:xfrm>
        </p:spPr>
        <p:txBody>
          <a:bodyPr>
            <a:normAutofit fontScale="92500" lnSpcReduction="10000"/>
          </a:bodyPr>
          <a:lstStyle/>
          <a:p>
            <a:r>
              <a:rPr lang="es-ES" dirty="0" smtClean="0"/>
              <a:t>En 1994 </a:t>
            </a:r>
            <a:r>
              <a:rPr lang="es-ES" b="1" dirty="0" smtClean="0"/>
              <a:t>Justin Hall </a:t>
            </a:r>
            <a:r>
              <a:rPr lang="es-ES" dirty="0" smtClean="0"/>
              <a:t>estudiante </a:t>
            </a:r>
            <a:r>
              <a:rPr lang="es-ES" dirty="0"/>
              <a:t>de la Universidad de </a:t>
            </a:r>
            <a:r>
              <a:rPr lang="es-ES" dirty="0" smtClean="0"/>
              <a:t>Swarthmore creó links.net. En este hablaba </a:t>
            </a:r>
            <a:r>
              <a:rPr lang="es-ES" dirty="0"/>
              <a:t>sobre aspectos </a:t>
            </a:r>
            <a:r>
              <a:rPr lang="es-ES" dirty="0" smtClean="0"/>
              <a:t>personales y  </a:t>
            </a:r>
            <a:r>
              <a:rPr lang="es-ES" dirty="0"/>
              <a:t>alguna sección de </a:t>
            </a:r>
            <a:r>
              <a:rPr lang="es-ES" dirty="0" smtClean="0"/>
              <a:t>noticias.</a:t>
            </a:r>
          </a:p>
          <a:p>
            <a:endParaRPr lang="es-ES" dirty="0" smtClean="0"/>
          </a:p>
          <a:p>
            <a:r>
              <a:rPr lang="es-ES" dirty="0" smtClean="0"/>
              <a:t>En 1997 </a:t>
            </a:r>
            <a:r>
              <a:rPr lang="es-ES" b="1" dirty="0" err="1"/>
              <a:t>Dave</a:t>
            </a:r>
            <a:r>
              <a:rPr lang="es-ES" b="1" dirty="0"/>
              <a:t> Winer </a:t>
            </a:r>
            <a:r>
              <a:rPr lang="es-ES" dirty="0"/>
              <a:t>con Scripting News </a:t>
            </a:r>
            <a:r>
              <a:rPr lang="es-ES" dirty="0" smtClean="0"/>
              <a:t>se comenzó </a:t>
            </a:r>
            <a:r>
              <a:rPr lang="es-ES" dirty="0"/>
              <a:t>a hablar de política y tecnología</a:t>
            </a:r>
            <a:r>
              <a:rPr lang="es-ES" dirty="0" smtClean="0"/>
              <a:t>.</a:t>
            </a:r>
          </a:p>
          <a:p>
            <a:endParaRPr lang="es-ES" dirty="0" smtClean="0"/>
          </a:p>
          <a:p>
            <a:r>
              <a:rPr lang="es-ES" b="1" dirty="0" smtClean="0"/>
              <a:t>John </a:t>
            </a:r>
            <a:r>
              <a:rPr lang="es-ES" b="1" dirty="0" err="1" smtClean="0"/>
              <a:t>Carmack</a:t>
            </a:r>
            <a:r>
              <a:rPr lang="es-ES" b="1" dirty="0" smtClean="0"/>
              <a:t> </a:t>
            </a:r>
            <a:r>
              <a:rPr lang="es-ES" dirty="0" smtClean="0"/>
              <a:t>programador </a:t>
            </a:r>
            <a:r>
              <a:rPr lang="es-ES" dirty="0"/>
              <a:t>de </a:t>
            </a:r>
            <a:r>
              <a:rPr lang="es-ES" dirty="0" smtClean="0"/>
              <a:t>videojuegos creó </a:t>
            </a:r>
            <a:r>
              <a:rPr lang="es-ES" dirty="0" err="1" smtClean="0"/>
              <a:t>Finger</a:t>
            </a:r>
            <a:r>
              <a:rPr lang="es-ES" dirty="0" smtClean="0"/>
              <a:t> un </a:t>
            </a:r>
            <a:r>
              <a:rPr lang="es-ES" dirty="0"/>
              <a:t>diario en </a:t>
            </a:r>
            <a:r>
              <a:rPr lang="es-ES" dirty="0" smtClean="0"/>
              <a:t>línea.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1402"/>
            <a:ext cx="9144000" cy="3298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923669"/>
            <a:ext cx="3557016" cy="2571750"/>
          </a:xfrm>
          <a:prstGeom prst="rect">
            <a:avLst/>
          </a:prstGeom>
        </p:spPr>
      </p:pic>
      <p:sp>
        <p:nvSpPr>
          <p:cNvPr id="6" name="Action Button: Home 5">
            <a:hlinkClick r:id="rId4" action="ppaction://hlinksldjump" highlightClick="1"/>
          </p:cNvPr>
          <p:cNvSpPr/>
          <p:nvPr/>
        </p:nvSpPr>
        <p:spPr>
          <a:xfrm>
            <a:off x="63610" y="6144807"/>
            <a:ext cx="604299" cy="379437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7915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0127"/>
            <a:ext cx="9144000" cy="483933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6098"/>
            <a:ext cx="8229600" cy="928339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3400" b="1" dirty="0" smtClean="0"/>
              <a:t>Tema</a:t>
            </a:r>
            <a:r>
              <a:rPr lang="en-US" sz="3400" dirty="0" smtClean="0"/>
              <a:t>: </a:t>
            </a:r>
            <a:r>
              <a:rPr lang="en-US" sz="3400" dirty="0" err="1" smtClean="0"/>
              <a:t>Opciones</a:t>
            </a:r>
            <a:r>
              <a:rPr lang="en-US" sz="3400" dirty="0" smtClean="0"/>
              <a:t> </a:t>
            </a:r>
            <a:r>
              <a:rPr lang="en-US" sz="3400" dirty="0" err="1" smtClean="0"/>
              <a:t>avanzadas</a:t>
            </a:r>
            <a:r>
              <a:rPr lang="en-US" sz="3400" dirty="0" smtClean="0"/>
              <a:t/>
            </a:r>
            <a:br>
              <a:rPr lang="en-US" sz="3400" dirty="0" smtClean="0"/>
            </a:br>
            <a:endParaRPr lang="en-US" sz="3400" dirty="0">
              <a:solidFill>
                <a:srgbClr val="FAAF4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41402"/>
            <a:ext cx="9144000" cy="329870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 flipH="1">
            <a:off x="1636100" y="2462194"/>
            <a:ext cx="1277429" cy="1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2913529" y="2149627"/>
            <a:ext cx="2916936" cy="119917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s-ES" sz="1600" dirty="0"/>
              <a:t>Puedes cambiar el color de los enlaces tipo de letra del </a:t>
            </a:r>
            <a:r>
              <a:rPr lang="es-ES" sz="1600" dirty="0" smtClean="0"/>
              <a:t>título</a:t>
            </a:r>
            <a:r>
              <a:rPr lang="es-ES" sz="1600" dirty="0"/>
              <a:t>, ponerle negrillas, itálicas, el tamaño de la letra y los </a:t>
            </a:r>
            <a:r>
              <a:rPr lang="es-ES" sz="1600" dirty="0" smtClean="0"/>
              <a:t>colores.</a:t>
            </a:r>
            <a:endParaRPr lang="es-ES" sz="1600" dirty="0"/>
          </a:p>
        </p:txBody>
      </p:sp>
      <p:sp>
        <p:nvSpPr>
          <p:cNvPr id="7" name="Action Button: Forward or Next 6">
            <a:hlinkClick r:id="" action="ppaction://hlinkshowjump?jump=nextslide" highlightClick="1"/>
          </p:cNvPr>
          <p:cNvSpPr/>
          <p:nvPr/>
        </p:nvSpPr>
        <p:spPr>
          <a:xfrm>
            <a:off x="567176" y="6130455"/>
            <a:ext cx="535421" cy="357809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ction Button: Back or Previous 7">
            <a:hlinkClick r:id="" action="ppaction://hlinkshowjump?jump=previousslide" highlightClick="1"/>
          </p:cNvPr>
          <p:cNvSpPr/>
          <p:nvPr/>
        </p:nvSpPr>
        <p:spPr>
          <a:xfrm>
            <a:off x="75539" y="6122504"/>
            <a:ext cx="453224" cy="36576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00027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16125"/>
            <a:ext cx="8925925" cy="50220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6098"/>
            <a:ext cx="8229600" cy="928339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3400" b="1" dirty="0" smtClean="0"/>
              <a:t>Tema</a:t>
            </a:r>
            <a:r>
              <a:rPr lang="en-US" sz="3400" dirty="0" smtClean="0"/>
              <a:t>: </a:t>
            </a:r>
            <a:r>
              <a:rPr lang="en-US" sz="3400" dirty="0" err="1" smtClean="0"/>
              <a:t>Opciones</a:t>
            </a:r>
            <a:r>
              <a:rPr lang="en-US" sz="3400" dirty="0" smtClean="0"/>
              <a:t> </a:t>
            </a:r>
            <a:r>
              <a:rPr lang="en-US" sz="3400" dirty="0" err="1" smtClean="0"/>
              <a:t>avanzadas</a:t>
            </a:r>
            <a:r>
              <a:rPr lang="en-US" sz="3400" dirty="0" smtClean="0"/>
              <a:t/>
            </a:r>
            <a:br>
              <a:rPr lang="en-US" sz="3400" dirty="0" smtClean="0"/>
            </a:br>
            <a:endParaRPr lang="en-US" sz="3400" dirty="0">
              <a:solidFill>
                <a:srgbClr val="FAAF4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41402"/>
            <a:ext cx="9144000" cy="329870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 flipH="1">
            <a:off x="1784145" y="3716293"/>
            <a:ext cx="1277429" cy="1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2756774" y="3299590"/>
            <a:ext cx="2916936" cy="119917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s-ES" sz="1600" dirty="0"/>
              <a:t>Puedes cambiar el color de la descripción.</a:t>
            </a:r>
          </a:p>
          <a:p>
            <a:endParaRPr lang="es-ES" sz="1600" dirty="0"/>
          </a:p>
        </p:txBody>
      </p:sp>
      <p:sp>
        <p:nvSpPr>
          <p:cNvPr id="7" name="Action Button: Forward or Next 6">
            <a:hlinkClick r:id="" action="ppaction://hlinkshowjump?jump=nextslide" highlightClick="1"/>
          </p:cNvPr>
          <p:cNvSpPr/>
          <p:nvPr/>
        </p:nvSpPr>
        <p:spPr>
          <a:xfrm>
            <a:off x="567176" y="6122504"/>
            <a:ext cx="535421" cy="357809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ction Button: Back or Previous 7">
            <a:hlinkClick r:id="" action="ppaction://hlinkshowjump?jump=previousslide" highlightClick="1"/>
          </p:cNvPr>
          <p:cNvSpPr/>
          <p:nvPr/>
        </p:nvSpPr>
        <p:spPr>
          <a:xfrm>
            <a:off x="75539" y="6122504"/>
            <a:ext cx="453224" cy="36576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87018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148" y="950722"/>
            <a:ext cx="8943703" cy="521763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6098"/>
            <a:ext cx="8229600" cy="928339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3400" b="1" dirty="0" smtClean="0"/>
              <a:t>Tema</a:t>
            </a:r>
            <a:r>
              <a:rPr lang="en-US" sz="3400" dirty="0" smtClean="0"/>
              <a:t>: </a:t>
            </a:r>
            <a:r>
              <a:rPr lang="en-US" sz="3400" dirty="0" err="1" smtClean="0"/>
              <a:t>Opciones</a:t>
            </a:r>
            <a:r>
              <a:rPr lang="en-US" sz="3400" dirty="0" smtClean="0"/>
              <a:t> </a:t>
            </a:r>
            <a:r>
              <a:rPr lang="en-US" sz="3400" dirty="0" err="1" smtClean="0"/>
              <a:t>avanzadas</a:t>
            </a:r>
            <a:r>
              <a:rPr lang="en-US" sz="3400" dirty="0" smtClean="0"/>
              <a:t/>
            </a:r>
            <a:br>
              <a:rPr lang="en-US" sz="3400" dirty="0" smtClean="0"/>
            </a:br>
            <a:endParaRPr lang="en-US" sz="3400" dirty="0">
              <a:solidFill>
                <a:srgbClr val="FAAF4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41402"/>
            <a:ext cx="9144000" cy="329870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 flipH="1">
            <a:off x="1636099" y="1995006"/>
            <a:ext cx="1277429" cy="1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2913528" y="1445623"/>
            <a:ext cx="2916936" cy="1227908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s-ES" sz="1600" dirty="0"/>
              <a:t>Puedes cambiar el tipo y tamaño de  la letra tamaño, poner negrillas o itálica o cambiar el color</a:t>
            </a:r>
            <a:r>
              <a:rPr lang="es-ES" sz="1600" dirty="0" smtClean="0"/>
              <a:t>.</a:t>
            </a:r>
            <a:endParaRPr lang="es-ES" sz="1600" dirty="0"/>
          </a:p>
        </p:txBody>
      </p:sp>
      <p:sp>
        <p:nvSpPr>
          <p:cNvPr id="7" name="Action Button: Forward or Next 6">
            <a:hlinkClick r:id="" action="ppaction://hlinkshowjump?jump=nextslide" highlightClick="1"/>
          </p:cNvPr>
          <p:cNvSpPr/>
          <p:nvPr/>
        </p:nvSpPr>
        <p:spPr>
          <a:xfrm>
            <a:off x="567176" y="6130455"/>
            <a:ext cx="535421" cy="357809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ction Button: Back or Previous 7">
            <a:hlinkClick r:id="" action="ppaction://hlinkshowjump?jump=previousslide" highlightClick="1"/>
          </p:cNvPr>
          <p:cNvSpPr/>
          <p:nvPr/>
        </p:nvSpPr>
        <p:spPr>
          <a:xfrm>
            <a:off x="75539" y="6122504"/>
            <a:ext cx="453224" cy="36576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512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28" y="1023161"/>
            <a:ext cx="9043119" cy="483079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6098"/>
            <a:ext cx="8229600" cy="928339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3400" b="1" dirty="0" smtClean="0"/>
              <a:t>Tema</a:t>
            </a:r>
            <a:r>
              <a:rPr lang="en-US" sz="3400" dirty="0" smtClean="0"/>
              <a:t>: </a:t>
            </a:r>
            <a:r>
              <a:rPr lang="en-US" sz="3400" dirty="0" err="1" smtClean="0"/>
              <a:t>Opciones</a:t>
            </a:r>
            <a:r>
              <a:rPr lang="en-US" sz="3400" dirty="0" smtClean="0"/>
              <a:t> </a:t>
            </a:r>
            <a:r>
              <a:rPr lang="en-US" sz="3400" dirty="0" err="1" smtClean="0"/>
              <a:t>avanzadas</a:t>
            </a:r>
            <a:r>
              <a:rPr lang="en-US" sz="3400" dirty="0" smtClean="0"/>
              <a:t/>
            </a:r>
            <a:br>
              <a:rPr lang="en-US" sz="3400" dirty="0" smtClean="0"/>
            </a:br>
            <a:endParaRPr lang="en-US" sz="3400" dirty="0">
              <a:solidFill>
                <a:srgbClr val="FAAF4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41402"/>
            <a:ext cx="9144000" cy="329870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 flipH="1">
            <a:off x="1636099" y="1995006"/>
            <a:ext cx="1277429" cy="1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2913528" y="1445623"/>
            <a:ext cx="2916936" cy="1227908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s-ES" sz="1600" dirty="0"/>
              <a:t>Puedes cambiar los colores de fondo de las </a:t>
            </a:r>
            <a:r>
              <a:rPr lang="es-ES" sz="1600" dirty="0" smtClean="0"/>
              <a:t>pestañas.</a:t>
            </a:r>
            <a:endParaRPr lang="es-ES" sz="1600" dirty="0"/>
          </a:p>
        </p:txBody>
      </p:sp>
      <p:sp>
        <p:nvSpPr>
          <p:cNvPr id="7" name="Action Button: Forward or Next 6">
            <a:hlinkClick r:id="" action="ppaction://hlinkshowjump?jump=nextslide" highlightClick="1"/>
          </p:cNvPr>
          <p:cNvSpPr/>
          <p:nvPr/>
        </p:nvSpPr>
        <p:spPr>
          <a:xfrm>
            <a:off x="567176" y="6122504"/>
            <a:ext cx="535421" cy="357809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ction Button: Back or Previous 7">
            <a:hlinkClick r:id="" action="ppaction://hlinkshowjump?jump=previousslide" highlightClick="1"/>
          </p:cNvPr>
          <p:cNvSpPr/>
          <p:nvPr/>
        </p:nvSpPr>
        <p:spPr>
          <a:xfrm>
            <a:off x="75539" y="6122504"/>
            <a:ext cx="453224" cy="36576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79474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06" y="1004048"/>
            <a:ext cx="8996725" cy="499615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6098"/>
            <a:ext cx="8229600" cy="928339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3400" b="1" dirty="0" smtClean="0"/>
              <a:t>Tema</a:t>
            </a:r>
            <a:r>
              <a:rPr lang="en-US" sz="3400" dirty="0" smtClean="0"/>
              <a:t>: </a:t>
            </a:r>
            <a:r>
              <a:rPr lang="en-US" sz="3400" dirty="0" err="1" smtClean="0"/>
              <a:t>Opciones</a:t>
            </a:r>
            <a:r>
              <a:rPr lang="en-US" sz="3400" dirty="0" smtClean="0"/>
              <a:t> </a:t>
            </a:r>
            <a:r>
              <a:rPr lang="en-US" sz="3400" dirty="0" err="1" smtClean="0"/>
              <a:t>avanzadas</a:t>
            </a:r>
            <a:r>
              <a:rPr lang="en-US" sz="3400" dirty="0" smtClean="0"/>
              <a:t/>
            </a:r>
            <a:br>
              <a:rPr lang="en-US" sz="3400" dirty="0" smtClean="0"/>
            </a:br>
            <a:endParaRPr lang="en-US" sz="3400" dirty="0">
              <a:solidFill>
                <a:srgbClr val="FAAF4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41402"/>
            <a:ext cx="9144000" cy="329870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 flipH="1">
            <a:off x="1636099" y="2350606"/>
            <a:ext cx="1277429" cy="1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2913528" y="1657289"/>
            <a:ext cx="2916936" cy="1227908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s-ES" sz="1600"/>
              <a:t>Puedes cambiar el tipo y tamaño de  la letra tamaño, poner negrillas o itálica o cambiar el color.</a:t>
            </a:r>
            <a:endParaRPr lang="es-ES" sz="1600" dirty="0"/>
          </a:p>
        </p:txBody>
      </p:sp>
      <p:sp>
        <p:nvSpPr>
          <p:cNvPr id="7" name="Action Button: Home 6">
            <a:hlinkClick r:id="rId4" action="ppaction://hlinksldjump" highlightClick="1"/>
          </p:cNvPr>
          <p:cNvSpPr/>
          <p:nvPr/>
        </p:nvSpPr>
        <p:spPr>
          <a:xfrm>
            <a:off x="667909" y="6144807"/>
            <a:ext cx="604299" cy="379437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90201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69264"/>
          </a:xfrm>
        </p:spPr>
        <p:txBody>
          <a:bodyPr/>
          <a:lstStyle/>
          <a:p>
            <a:r>
              <a:rPr lang="en-US" b="1" dirty="0" smtClean="0"/>
              <a:t>Diseño</a:t>
            </a:r>
            <a:endParaRPr lang="en-US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1402"/>
            <a:ext cx="9144000" cy="32987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76145"/>
            <a:ext cx="9061704" cy="5349453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0" y="3273768"/>
            <a:ext cx="621274" cy="365760"/>
          </a:xfrm>
          <a:prstGeom prst="roundRect">
            <a:avLst/>
          </a:prstGeom>
          <a:noFill/>
          <a:ln w="57150">
            <a:solidFill>
              <a:srgbClr val="FAAF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078474" y="2347368"/>
            <a:ext cx="2267209" cy="387823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s-PR" sz="1600" dirty="0" smtClean="0"/>
              <a:t>En el </a:t>
            </a:r>
            <a:r>
              <a:rPr lang="es-PR" sz="1600" b="1" dirty="0"/>
              <a:t>D</a:t>
            </a:r>
            <a:r>
              <a:rPr lang="es-PR" sz="1600" b="1" dirty="0" smtClean="0"/>
              <a:t>iseño</a:t>
            </a:r>
            <a:r>
              <a:rPr lang="es-PR" sz="1600" dirty="0" smtClean="0"/>
              <a:t> puedes: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PR" sz="1600" dirty="0" smtClean="0"/>
              <a:t>Escoger el color de la barra de navegación o desactivar la misma.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PR" sz="1600" dirty="0" smtClean="0"/>
              <a:t>Cambiar el título del blog, puedes añadir descripción del blog, añadir imágenes o logo.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PR" sz="1600" dirty="0" smtClean="0"/>
              <a:t>Agregar gadget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PR" sz="1600" dirty="0" smtClean="0"/>
              <a:t>Agregar etiquetas, vínculos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PR" sz="1600" dirty="0" smtClean="0"/>
              <a:t>Cambiar la posición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PR" sz="1600" dirty="0" smtClean="0"/>
              <a:t>Entre otros</a:t>
            </a:r>
          </a:p>
        </p:txBody>
      </p:sp>
      <p:sp>
        <p:nvSpPr>
          <p:cNvPr id="9" name="Action Button: Forward or Next 8">
            <a:hlinkClick r:id="" action="ppaction://hlinkshowjump?jump=nextslide" highlightClick="1"/>
          </p:cNvPr>
          <p:cNvSpPr/>
          <p:nvPr/>
        </p:nvSpPr>
        <p:spPr>
          <a:xfrm>
            <a:off x="582164" y="6130455"/>
            <a:ext cx="535421" cy="357809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ction Button: Back or Previous 9">
            <a:hlinkClick r:id="" action="ppaction://hlinkshowjump?jump=previousslide" highlightClick="1"/>
          </p:cNvPr>
          <p:cNvSpPr/>
          <p:nvPr/>
        </p:nvSpPr>
        <p:spPr>
          <a:xfrm>
            <a:off x="75539" y="6122504"/>
            <a:ext cx="453224" cy="36576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7726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69264"/>
          </a:xfrm>
        </p:spPr>
        <p:txBody>
          <a:bodyPr/>
          <a:lstStyle/>
          <a:p>
            <a:r>
              <a:rPr lang="en-US" b="1" dirty="0" smtClean="0"/>
              <a:t>Diseño: </a:t>
            </a:r>
            <a:r>
              <a:rPr lang="en-US" dirty="0" err="1" smtClean="0">
                <a:solidFill>
                  <a:srgbClr val="FFC000"/>
                </a:solidFill>
              </a:rPr>
              <a:t>NavBar</a:t>
            </a:r>
            <a:endParaRPr lang="en-US" dirty="0">
              <a:solidFill>
                <a:srgbClr val="FFC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1402"/>
            <a:ext cx="9144000" cy="32987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76145"/>
            <a:ext cx="9061704" cy="5349453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0" y="3273768"/>
            <a:ext cx="621274" cy="365760"/>
          </a:xfrm>
          <a:prstGeom prst="roundRect">
            <a:avLst/>
          </a:prstGeom>
          <a:noFill/>
          <a:ln w="57150">
            <a:solidFill>
              <a:srgbClr val="FAAF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3335030" y="2999448"/>
            <a:ext cx="622310" cy="274320"/>
          </a:xfrm>
          <a:prstGeom prst="roundRect">
            <a:avLst/>
          </a:prstGeom>
          <a:noFill/>
          <a:ln w="57150">
            <a:solidFill>
              <a:srgbClr val="FAAF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ction Button: Forward or Next 7">
            <a:hlinkClick r:id="" action="ppaction://hlinkshowjump?jump=nextslide" highlightClick="1"/>
          </p:cNvPr>
          <p:cNvSpPr/>
          <p:nvPr/>
        </p:nvSpPr>
        <p:spPr>
          <a:xfrm>
            <a:off x="582590" y="6130455"/>
            <a:ext cx="535421" cy="357809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ction Button: Back or Previous 8">
            <a:hlinkClick r:id="" action="ppaction://hlinkshowjump?jump=previousslide" highlightClick="1"/>
          </p:cNvPr>
          <p:cNvSpPr/>
          <p:nvPr/>
        </p:nvSpPr>
        <p:spPr>
          <a:xfrm>
            <a:off x="75539" y="6122504"/>
            <a:ext cx="453224" cy="36576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23209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50976"/>
          </a:xfrm>
        </p:spPr>
        <p:txBody>
          <a:bodyPr/>
          <a:lstStyle/>
          <a:p>
            <a:r>
              <a:rPr lang="en-US" b="1" dirty="0" smtClean="0"/>
              <a:t>Diseño: </a:t>
            </a:r>
            <a:r>
              <a:rPr lang="en-US" dirty="0" err="1" smtClean="0">
                <a:solidFill>
                  <a:srgbClr val="FAAF40"/>
                </a:solidFill>
              </a:rPr>
              <a:t>NavBar</a:t>
            </a:r>
            <a:r>
              <a:rPr lang="en-US" dirty="0" smtClean="0">
                <a:solidFill>
                  <a:srgbClr val="FAAF40"/>
                </a:solidFill>
              </a:rPr>
              <a:t> (Barra de </a:t>
            </a:r>
            <a:r>
              <a:rPr lang="en-US" dirty="0" err="1" smtClean="0">
                <a:solidFill>
                  <a:srgbClr val="FAAF40"/>
                </a:solidFill>
              </a:rPr>
              <a:t>navegación</a:t>
            </a:r>
            <a:r>
              <a:rPr lang="en-US" dirty="0" smtClean="0">
                <a:solidFill>
                  <a:srgbClr val="FAAF40"/>
                </a:solidFill>
              </a:rPr>
              <a:t>)</a:t>
            </a:r>
            <a:endParaRPr lang="en-US" dirty="0">
              <a:solidFill>
                <a:srgbClr val="FAAF4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950976"/>
            <a:ext cx="9144000" cy="50185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41402"/>
            <a:ext cx="9144000" cy="329870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H="1">
            <a:off x="4572000" y="2986352"/>
            <a:ext cx="1143762" cy="1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5422895" y="2581016"/>
            <a:ext cx="2916936" cy="810672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s-PR" sz="1600" dirty="0" smtClean="0"/>
              <a:t>Configuración de la barra de navegación seleccionar el color o desactivar la barra.</a:t>
            </a:r>
            <a:endParaRPr lang="es-PR" sz="1600" b="1" dirty="0"/>
          </a:p>
        </p:txBody>
      </p:sp>
      <p:sp>
        <p:nvSpPr>
          <p:cNvPr id="9" name="Action Button: Forward or Next 8">
            <a:hlinkClick r:id="" action="ppaction://hlinkshowjump?jump=nextslide" highlightClick="1"/>
          </p:cNvPr>
          <p:cNvSpPr/>
          <p:nvPr/>
        </p:nvSpPr>
        <p:spPr>
          <a:xfrm>
            <a:off x="567176" y="6122504"/>
            <a:ext cx="535421" cy="357809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ction Button: Back or Previous 9">
            <a:hlinkClick r:id="" action="ppaction://hlinkshowjump?jump=previousslide" highlightClick="1"/>
          </p:cNvPr>
          <p:cNvSpPr/>
          <p:nvPr/>
        </p:nvSpPr>
        <p:spPr>
          <a:xfrm>
            <a:off x="75539" y="6122504"/>
            <a:ext cx="453224" cy="36576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2815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69264"/>
          </a:xfrm>
        </p:spPr>
        <p:txBody>
          <a:bodyPr/>
          <a:lstStyle/>
          <a:p>
            <a:r>
              <a:rPr lang="en-US" b="1" dirty="0" smtClean="0"/>
              <a:t>Diseño: </a:t>
            </a:r>
            <a:r>
              <a:rPr lang="en-US" dirty="0" smtClean="0">
                <a:solidFill>
                  <a:srgbClr val="FFC000"/>
                </a:solidFill>
              </a:rPr>
              <a:t>Título</a:t>
            </a:r>
            <a:endParaRPr lang="en-US" dirty="0">
              <a:solidFill>
                <a:srgbClr val="FFC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1402"/>
            <a:ext cx="9144000" cy="32987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76145"/>
            <a:ext cx="9061704" cy="5349453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0" y="3273768"/>
            <a:ext cx="621274" cy="365760"/>
          </a:xfrm>
          <a:prstGeom prst="roundRect">
            <a:avLst/>
          </a:prstGeom>
          <a:noFill/>
          <a:ln w="57150">
            <a:solidFill>
              <a:srgbClr val="FAAF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3417326" y="3872542"/>
            <a:ext cx="622310" cy="274320"/>
          </a:xfrm>
          <a:prstGeom prst="roundRect">
            <a:avLst/>
          </a:prstGeom>
          <a:noFill/>
          <a:ln w="57150">
            <a:solidFill>
              <a:srgbClr val="FAAF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ction Button: Forward or Next 7">
            <a:hlinkClick r:id="" action="ppaction://hlinkshowjump?jump=nextslide" highlightClick="1"/>
          </p:cNvPr>
          <p:cNvSpPr/>
          <p:nvPr/>
        </p:nvSpPr>
        <p:spPr>
          <a:xfrm>
            <a:off x="574638" y="6130455"/>
            <a:ext cx="535421" cy="357809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ction Button: Back or Previous 8">
            <a:hlinkClick r:id="" action="ppaction://hlinkshowjump?jump=previousslide" highlightClick="1"/>
          </p:cNvPr>
          <p:cNvSpPr/>
          <p:nvPr/>
        </p:nvSpPr>
        <p:spPr>
          <a:xfrm>
            <a:off x="75539" y="6122504"/>
            <a:ext cx="453224" cy="36576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40997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41832"/>
          </a:xfrm>
        </p:spPr>
        <p:txBody>
          <a:bodyPr/>
          <a:lstStyle/>
          <a:p>
            <a:r>
              <a:rPr lang="en-US" b="1" dirty="0" smtClean="0"/>
              <a:t>Diseño: </a:t>
            </a:r>
            <a:r>
              <a:rPr lang="en-US" dirty="0" smtClean="0">
                <a:solidFill>
                  <a:srgbClr val="FAAF40"/>
                </a:solidFill>
              </a:rPr>
              <a:t>Título</a:t>
            </a:r>
            <a:endParaRPr lang="en-US" b="1" dirty="0">
              <a:solidFill>
                <a:srgbClr val="FAAF4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941832"/>
            <a:ext cx="9126391" cy="5257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41402"/>
            <a:ext cx="9144000" cy="329870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H="1">
            <a:off x="3991313" y="3391688"/>
            <a:ext cx="1143762" cy="1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4851014" y="2986351"/>
            <a:ext cx="3570610" cy="810672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s-PR" sz="1600" dirty="0" smtClean="0"/>
              <a:t>Cambiar el título del blog, añadir descripción del blog, añadir foto o logo y la ubicación de la foto.</a:t>
            </a:r>
            <a:endParaRPr lang="es-PR" sz="1600" dirty="0"/>
          </a:p>
        </p:txBody>
      </p:sp>
      <p:sp>
        <p:nvSpPr>
          <p:cNvPr id="8" name="Action Button: Forward or Next 7">
            <a:hlinkClick r:id="" action="ppaction://hlinkshowjump?jump=nextslide" highlightClick="1"/>
          </p:cNvPr>
          <p:cNvSpPr/>
          <p:nvPr/>
        </p:nvSpPr>
        <p:spPr>
          <a:xfrm>
            <a:off x="567176" y="6130455"/>
            <a:ext cx="535421" cy="357809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ction Button: Back or Previous 8">
            <a:hlinkClick r:id="" action="ppaction://hlinkshowjump?jump=previousslide" highlightClick="1"/>
          </p:cNvPr>
          <p:cNvSpPr/>
          <p:nvPr/>
        </p:nvSpPr>
        <p:spPr>
          <a:xfrm>
            <a:off x="75539" y="6122504"/>
            <a:ext cx="453224" cy="36576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492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6" y="1945992"/>
            <a:ext cx="8229600" cy="2560004"/>
          </a:xfrm>
        </p:spPr>
        <p:txBody>
          <a:bodyPr>
            <a:normAutofit fontScale="92500" lnSpcReduction="10000"/>
          </a:bodyPr>
          <a:lstStyle/>
          <a:p>
            <a:r>
              <a:rPr lang="es-ES" dirty="0" smtClean="0"/>
              <a:t>Es un </a:t>
            </a:r>
            <a:r>
              <a:rPr lang="es-ES" dirty="0"/>
              <a:t>servicio creado por Pyra Labs y adquirido </a:t>
            </a:r>
            <a:r>
              <a:rPr lang="es-ES" dirty="0" smtClean="0"/>
              <a:t>por</a:t>
            </a:r>
            <a:r>
              <a:rPr lang="es-ES" dirty="0"/>
              <a:t> Google en </a:t>
            </a:r>
            <a:r>
              <a:rPr lang="es-ES" dirty="0" smtClean="0"/>
              <a:t>2003.</a:t>
            </a:r>
          </a:p>
          <a:p>
            <a:pPr marL="0" indent="0">
              <a:buNone/>
            </a:pPr>
            <a:endParaRPr lang="es-ES" dirty="0" smtClean="0"/>
          </a:p>
          <a:p>
            <a:r>
              <a:rPr lang="es-ES" dirty="0" smtClean="0"/>
              <a:t>Permite </a:t>
            </a:r>
            <a:r>
              <a:rPr lang="es-ES" dirty="0"/>
              <a:t>crear y publicar una bitácora en </a:t>
            </a:r>
            <a:r>
              <a:rPr lang="es-ES" dirty="0" smtClean="0"/>
              <a:t>línea de contenidos.</a:t>
            </a:r>
          </a:p>
          <a:p>
            <a:pPr marL="0" indent="0">
              <a:buNone/>
            </a:pPr>
            <a:endParaRPr lang="es-ES" dirty="0" smtClean="0"/>
          </a:p>
          <a:p>
            <a:r>
              <a:rPr lang="es-ES" dirty="0" smtClean="0"/>
              <a:t>El </a:t>
            </a:r>
            <a:r>
              <a:rPr lang="es-ES" dirty="0"/>
              <a:t>usuario no tiene que </a:t>
            </a:r>
            <a:r>
              <a:rPr lang="es-ES" dirty="0" smtClean="0"/>
              <a:t>tener mucho conocimiento técnicos de computadora.</a:t>
            </a:r>
            <a:endParaRPr lang="es-E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1402"/>
            <a:ext cx="9144000" cy="329870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-2139696" y="-274606"/>
            <a:ext cx="8229600" cy="1600200"/>
          </a:xfrm>
        </p:spPr>
        <p:txBody>
          <a:bodyPr/>
          <a:lstStyle/>
          <a:p>
            <a:r>
              <a:rPr lang="en-US" sz="4000" dirty="0" smtClean="0">
                <a:latin typeface="Elephant" panose="02020904090505020303" pitchFamily="18" charset="0"/>
              </a:rPr>
              <a:t>¿</a:t>
            </a:r>
            <a:r>
              <a:rPr lang="en-US" sz="4000" dirty="0" err="1" smtClean="0">
                <a:latin typeface="Elephant" panose="02020904090505020303" pitchFamily="18" charset="0"/>
              </a:rPr>
              <a:t>Qué</a:t>
            </a:r>
            <a:r>
              <a:rPr lang="en-US" sz="4000" dirty="0" smtClean="0">
                <a:latin typeface="Elephant" panose="02020904090505020303" pitchFamily="18" charset="0"/>
              </a:rPr>
              <a:t> </a:t>
            </a:r>
            <a:r>
              <a:rPr lang="en-US" sz="4000" dirty="0" err="1" smtClean="0">
                <a:latin typeface="Elephant" panose="02020904090505020303" pitchFamily="18" charset="0"/>
              </a:rPr>
              <a:t>es</a:t>
            </a:r>
            <a:endParaRPr lang="en-US" sz="4000" dirty="0">
              <a:latin typeface="Elephant" panose="02020904090505020303" pitchFamily="18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3778152" y="-299794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3600" b="0" kern="1200">
                <a:solidFill>
                  <a:srgbClr val="A32035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Gill Sans"/>
                <a:ea typeface="+mj-ea"/>
                <a:cs typeface="Gill Sans"/>
              </a:defRPr>
            </a:lvl1pPr>
          </a:lstStyle>
          <a:p>
            <a:r>
              <a:rPr lang="en-US" dirty="0" smtClean="0">
                <a:latin typeface="Elephant" panose="02020904090505020303" pitchFamily="18" charset="0"/>
              </a:rPr>
              <a:t>?</a:t>
            </a:r>
            <a:endParaRPr lang="en-US" dirty="0">
              <a:latin typeface="Elephant" panose="02020904090505020303" pitchFamily="18" charset="0"/>
            </a:endParaRPr>
          </a:p>
        </p:txBody>
      </p:sp>
      <p:pic>
        <p:nvPicPr>
          <p:cNvPr id="7" name="Picture 6" descr="Cómo simplificar la publicación de un post en Blogger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3747" y="370897"/>
            <a:ext cx="4592154" cy="977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ction Button: Home 7">
            <a:hlinkClick r:id="rId4" action="ppaction://hlinksldjump" highlightClick="1"/>
          </p:cNvPr>
          <p:cNvSpPr/>
          <p:nvPr/>
        </p:nvSpPr>
        <p:spPr>
          <a:xfrm>
            <a:off x="63610" y="6144807"/>
            <a:ext cx="604299" cy="379437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904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11480"/>
            <a:ext cx="9144000" cy="1033272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 smtClean="0"/>
              <a:t>Como se </a:t>
            </a:r>
            <a:r>
              <a:rPr lang="en-US" dirty="0" err="1" smtClean="0"/>
              <a:t>ve</a:t>
            </a:r>
            <a:r>
              <a:rPr lang="en-US" dirty="0" smtClean="0"/>
              <a:t> la </a:t>
            </a:r>
            <a:r>
              <a:rPr lang="en-US" dirty="0" err="1" smtClean="0"/>
              <a:t>imagen</a:t>
            </a:r>
            <a:r>
              <a:rPr lang="en-US" dirty="0" smtClean="0"/>
              <a:t> </a:t>
            </a:r>
            <a:r>
              <a:rPr lang="en-US" dirty="0" err="1" smtClean="0"/>
              <a:t>luego</a:t>
            </a:r>
            <a:r>
              <a:rPr lang="en-US" dirty="0" smtClean="0"/>
              <a:t> de la </a:t>
            </a:r>
            <a:r>
              <a:rPr lang="en-US" dirty="0" err="1" smtClean="0"/>
              <a:t>ubicación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371" y="1444752"/>
            <a:ext cx="4267629" cy="46458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41402"/>
            <a:ext cx="9144000" cy="329870"/>
          </a:xfrm>
          <a:prstGeom prst="rect">
            <a:avLst/>
          </a:prstGeom>
        </p:spPr>
      </p:pic>
      <p:pic>
        <p:nvPicPr>
          <p:cNvPr id="5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969764" y="1444752"/>
            <a:ext cx="3867912" cy="464583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350260" y="5582856"/>
            <a:ext cx="3547369" cy="363352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s-PR" sz="1600" dirty="0" smtClean="0"/>
              <a:t>Foto </a:t>
            </a:r>
            <a:r>
              <a:rPr lang="es-PR" sz="1600" b="1" dirty="0" smtClean="0">
                <a:solidFill>
                  <a:schemeClr val="tx1"/>
                </a:solidFill>
              </a:rPr>
              <a:t>detrás del titulo y la descripción</a:t>
            </a:r>
            <a:endParaRPr lang="es-PR" sz="1600" b="1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114033" y="5728741"/>
            <a:ext cx="3579373" cy="246838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s-PR" sz="1600" dirty="0" smtClean="0"/>
              <a:t>Foto en </a:t>
            </a:r>
            <a:r>
              <a:rPr lang="es-PR" sz="1600" dirty="0" smtClean="0">
                <a:solidFill>
                  <a:schemeClr val="tx1"/>
                </a:solidFill>
              </a:rPr>
              <a:t>lugar del título y la descripción</a:t>
            </a:r>
            <a:endParaRPr lang="es-PR" sz="1600" b="1" dirty="0">
              <a:solidFill>
                <a:schemeClr val="tx1"/>
              </a:solidFill>
            </a:endParaRPr>
          </a:p>
        </p:txBody>
      </p:sp>
      <p:sp>
        <p:nvSpPr>
          <p:cNvPr id="9" name="Action Button: Forward or Next 8">
            <a:hlinkClick r:id="" action="ppaction://hlinkshowjump?jump=nextslide" highlightClick="1"/>
          </p:cNvPr>
          <p:cNvSpPr/>
          <p:nvPr/>
        </p:nvSpPr>
        <p:spPr>
          <a:xfrm>
            <a:off x="567176" y="6130455"/>
            <a:ext cx="535421" cy="357809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ction Button: Back or Previous 9">
            <a:hlinkClick r:id="" action="ppaction://hlinkshowjump?jump=previousslide" highlightClick="1"/>
          </p:cNvPr>
          <p:cNvSpPr/>
          <p:nvPr/>
        </p:nvSpPr>
        <p:spPr>
          <a:xfrm>
            <a:off x="75539" y="6122504"/>
            <a:ext cx="453224" cy="36576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114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46283"/>
          </a:xfrm>
        </p:spPr>
        <p:txBody>
          <a:bodyPr/>
          <a:lstStyle/>
          <a:p>
            <a:r>
              <a:rPr lang="en-US" b="1" dirty="0" smtClean="0"/>
              <a:t>Diseño: </a:t>
            </a:r>
            <a:r>
              <a:rPr lang="en-US" dirty="0" smtClean="0">
                <a:solidFill>
                  <a:srgbClr val="FAAF40"/>
                </a:solidFill>
              </a:rPr>
              <a:t>Título</a:t>
            </a:r>
            <a:r>
              <a:rPr lang="en-US" b="1" dirty="0" smtClean="0"/>
              <a:t> </a:t>
            </a:r>
            <a:endParaRPr lang="en-US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086712"/>
            <a:ext cx="9152660" cy="49757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41402"/>
            <a:ext cx="9144000" cy="329870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H="1">
            <a:off x="3241504" y="2620138"/>
            <a:ext cx="1143762" cy="1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H="1">
            <a:off x="3241504" y="3073736"/>
            <a:ext cx="1143762" cy="1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3241504" y="3627911"/>
            <a:ext cx="1143762" cy="1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3338236" y="4548932"/>
            <a:ext cx="1143762" cy="1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4368905" y="4427369"/>
            <a:ext cx="1700784" cy="552378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s-PR" sz="1600" dirty="0" smtClean="0"/>
              <a:t>Selecciona donde quieres la foto</a:t>
            </a:r>
            <a:endParaRPr lang="es-PR" sz="1600" dirty="0"/>
          </a:p>
        </p:txBody>
      </p:sp>
      <p:sp>
        <p:nvSpPr>
          <p:cNvPr id="12" name="Rectangle 11"/>
          <p:cNvSpPr/>
          <p:nvPr/>
        </p:nvSpPr>
        <p:spPr>
          <a:xfrm>
            <a:off x="4368905" y="2970223"/>
            <a:ext cx="1700784" cy="552378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s-PR" sz="1600" dirty="0" smtClean="0"/>
              <a:t>Describe de qué trata el blog</a:t>
            </a:r>
            <a:endParaRPr lang="es-PR" sz="1600" dirty="0"/>
          </a:p>
        </p:txBody>
      </p:sp>
      <p:sp>
        <p:nvSpPr>
          <p:cNvPr id="13" name="Rectangle 12"/>
          <p:cNvSpPr/>
          <p:nvPr/>
        </p:nvSpPr>
        <p:spPr>
          <a:xfrm>
            <a:off x="4368905" y="3590267"/>
            <a:ext cx="1700784" cy="552378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s-PR" sz="1600" dirty="0" smtClean="0"/>
              <a:t>Incluye foto o logo</a:t>
            </a:r>
            <a:endParaRPr lang="es-PR" sz="1600" dirty="0"/>
          </a:p>
        </p:txBody>
      </p:sp>
      <p:sp>
        <p:nvSpPr>
          <p:cNvPr id="14" name="Rectangle 13"/>
          <p:cNvSpPr/>
          <p:nvPr/>
        </p:nvSpPr>
        <p:spPr>
          <a:xfrm>
            <a:off x="4385266" y="2337037"/>
            <a:ext cx="1700784" cy="552378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s-PR" sz="1600" dirty="0" smtClean="0"/>
              <a:t>Título del blog</a:t>
            </a:r>
            <a:endParaRPr lang="es-PR" sz="1600" dirty="0"/>
          </a:p>
        </p:txBody>
      </p:sp>
      <p:sp>
        <p:nvSpPr>
          <p:cNvPr id="15" name="Action Button: Forward or Next 14">
            <a:hlinkClick r:id="" action="ppaction://hlinkshowjump?jump=nextslide" highlightClick="1"/>
          </p:cNvPr>
          <p:cNvSpPr/>
          <p:nvPr/>
        </p:nvSpPr>
        <p:spPr>
          <a:xfrm>
            <a:off x="585713" y="6122504"/>
            <a:ext cx="535421" cy="357809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ction Button: Back or Previous 15">
            <a:hlinkClick r:id="" action="ppaction://hlinkshowjump?jump=previousslide" highlightClick="1"/>
          </p:cNvPr>
          <p:cNvSpPr/>
          <p:nvPr/>
        </p:nvSpPr>
        <p:spPr>
          <a:xfrm>
            <a:off x="75539" y="6122504"/>
            <a:ext cx="453224" cy="36576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515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97280"/>
          </a:xfrm>
        </p:spPr>
        <p:txBody>
          <a:bodyPr/>
          <a:lstStyle/>
          <a:p>
            <a:r>
              <a:rPr lang="en-US" b="1" dirty="0" smtClean="0"/>
              <a:t>Diseño: </a:t>
            </a:r>
            <a:r>
              <a:rPr lang="en-US" dirty="0" err="1" smtClean="0">
                <a:solidFill>
                  <a:srgbClr val="FAAF40"/>
                </a:solidFill>
                <a:effectLst/>
              </a:rPr>
              <a:t>Todas</a:t>
            </a:r>
            <a:r>
              <a:rPr lang="en-US" dirty="0" smtClean="0">
                <a:solidFill>
                  <a:srgbClr val="FAAF40"/>
                </a:solidFill>
                <a:effectLst/>
              </a:rPr>
              <a:t> las </a:t>
            </a:r>
            <a:r>
              <a:rPr lang="en-US" dirty="0" err="1" smtClean="0">
                <a:solidFill>
                  <a:srgbClr val="FAAF40"/>
                </a:solidFill>
                <a:effectLst/>
              </a:rPr>
              <a:t>columnas</a:t>
            </a:r>
            <a:endParaRPr lang="en-US" b="1" dirty="0">
              <a:solidFill>
                <a:srgbClr val="FAAF40"/>
              </a:solidFill>
              <a:effectLst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685" y="1097280"/>
            <a:ext cx="9132315" cy="50657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41402"/>
            <a:ext cx="9144000" cy="329870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H="1">
            <a:off x="5253185" y="4680992"/>
            <a:ext cx="1143762" cy="1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6069689" y="4404803"/>
            <a:ext cx="1700784" cy="552378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s-PR" sz="1600" dirty="0" smtClean="0"/>
              <a:t>Agregar un gadget</a:t>
            </a:r>
            <a:endParaRPr lang="es-PR" sz="1600" dirty="0"/>
          </a:p>
        </p:txBody>
      </p:sp>
      <p:sp>
        <p:nvSpPr>
          <p:cNvPr id="8" name="Action Button: Forward or Next 7">
            <a:hlinkClick r:id="" action="ppaction://hlinkshowjump?jump=nextslide" highlightClick="1"/>
          </p:cNvPr>
          <p:cNvSpPr/>
          <p:nvPr/>
        </p:nvSpPr>
        <p:spPr>
          <a:xfrm>
            <a:off x="567176" y="6130455"/>
            <a:ext cx="535421" cy="357809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ction Button: Back or Previous 8">
            <a:hlinkClick r:id="" action="ppaction://hlinkshowjump?jump=previousslide" highlightClick="1"/>
          </p:cNvPr>
          <p:cNvSpPr/>
          <p:nvPr/>
        </p:nvSpPr>
        <p:spPr>
          <a:xfrm>
            <a:off x="75539" y="6122504"/>
            <a:ext cx="453224" cy="36576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099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745" y="1097280"/>
            <a:ext cx="9004255" cy="515721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97280"/>
          </a:xfrm>
        </p:spPr>
        <p:txBody>
          <a:bodyPr/>
          <a:lstStyle/>
          <a:p>
            <a:r>
              <a:rPr lang="en-US" b="1" dirty="0" smtClean="0"/>
              <a:t>Diseño: </a:t>
            </a:r>
            <a:r>
              <a:rPr lang="en-US" dirty="0" err="1" smtClean="0">
                <a:solidFill>
                  <a:srgbClr val="FAAF40"/>
                </a:solidFill>
                <a:effectLst/>
              </a:rPr>
              <a:t>Todas</a:t>
            </a:r>
            <a:r>
              <a:rPr lang="en-US" dirty="0" smtClean="0">
                <a:solidFill>
                  <a:srgbClr val="FAAF40"/>
                </a:solidFill>
                <a:effectLst/>
              </a:rPr>
              <a:t> las </a:t>
            </a:r>
            <a:r>
              <a:rPr lang="en-US" dirty="0" err="1" smtClean="0">
                <a:solidFill>
                  <a:srgbClr val="FAAF40"/>
                </a:solidFill>
                <a:effectLst/>
              </a:rPr>
              <a:t>columnas</a:t>
            </a:r>
            <a:endParaRPr lang="en-US" b="1" dirty="0">
              <a:solidFill>
                <a:srgbClr val="FAAF40"/>
              </a:solidFill>
              <a:effectLst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41402"/>
            <a:ext cx="9144000" cy="329870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H="1">
            <a:off x="4109423" y="3702583"/>
            <a:ext cx="1143762" cy="1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4926689" y="3426395"/>
            <a:ext cx="1700784" cy="552378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s-PR" sz="1600" dirty="0" smtClean="0"/>
              <a:t>Agregar un gadget</a:t>
            </a:r>
            <a:endParaRPr lang="es-PR" sz="1600" dirty="0"/>
          </a:p>
        </p:txBody>
      </p:sp>
      <p:sp>
        <p:nvSpPr>
          <p:cNvPr id="8" name="Action Button: Home 7">
            <a:hlinkClick r:id="rId4" action="ppaction://hlinksldjump" highlightClick="1"/>
          </p:cNvPr>
          <p:cNvSpPr/>
          <p:nvPr/>
        </p:nvSpPr>
        <p:spPr>
          <a:xfrm>
            <a:off x="63610" y="6144807"/>
            <a:ext cx="604299" cy="379437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128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24128"/>
          </a:xfrm>
        </p:spPr>
        <p:txBody>
          <a:bodyPr/>
          <a:lstStyle/>
          <a:p>
            <a:r>
              <a:rPr lang="en-US" b="1" dirty="0" smtClean="0"/>
              <a:t>Páginas</a:t>
            </a:r>
            <a:endParaRPr lang="en-US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065530"/>
            <a:ext cx="9144000" cy="51981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41402"/>
            <a:ext cx="9144000" cy="3298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457041" y="3776472"/>
            <a:ext cx="1700784" cy="2368297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s-PR" sz="1600" dirty="0" smtClean="0"/>
              <a:t>Al presionar el botón de </a:t>
            </a:r>
            <a:r>
              <a:rPr lang="es-PR" sz="2000" b="1" dirty="0" smtClean="0"/>
              <a:t>+</a:t>
            </a:r>
            <a:r>
              <a:rPr lang="es-PR" sz="1600" dirty="0" smtClean="0"/>
              <a:t> puedes agregar más páginas cómo por ejemplos ¿Quiénes somos?, contáctenos, noticias, entre otras</a:t>
            </a:r>
            <a:endParaRPr lang="es-PR" sz="1600" dirty="0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7157825" y="5933721"/>
            <a:ext cx="1329733" cy="0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ounded Rectangle 8"/>
          <p:cNvSpPr/>
          <p:nvPr/>
        </p:nvSpPr>
        <p:spPr>
          <a:xfrm>
            <a:off x="0" y="4087368"/>
            <a:ext cx="1005840" cy="365759"/>
          </a:xfrm>
          <a:prstGeom prst="roundRect">
            <a:avLst/>
          </a:prstGeom>
          <a:noFill/>
          <a:ln w="57150">
            <a:solidFill>
              <a:srgbClr val="FAAF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ction Button: Forward or Next 7">
            <a:hlinkClick r:id="" action="ppaction://hlinkshowjump?jump=nextslide" highlightClick="1"/>
          </p:cNvPr>
          <p:cNvSpPr/>
          <p:nvPr/>
        </p:nvSpPr>
        <p:spPr>
          <a:xfrm>
            <a:off x="596351" y="6130455"/>
            <a:ext cx="535421" cy="357809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ction Button: Back or Previous 9">
            <a:hlinkClick r:id="" action="ppaction://hlinkshowjump?jump=previousslide" highlightClick="1"/>
          </p:cNvPr>
          <p:cNvSpPr/>
          <p:nvPr/>
        </p:nvSpPr>
        <p:spPr>
          <a:xfrm>
            <a:off x="75539" y="6122504"/>
            <a:ext cx="453224" cy="36576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476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8216"/>
            <a:ext cx="9165498" cy="518655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24128"/>
          </a:xfrm>
        </p:spPr>
        <p:txBody>
          <a:bodyPr/>
          <a:lstStyle/>
          <a:p>
            <a:r>
              <a:rPr lang="en-US" b="1" dirty="0" smtClean="0"/>
              <a:t>Páginas</a:t>
            </a:r>
            <a:endParaRPr lang="en-US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41402"/>
            <a:ext cx="9144000" cy="329870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H="1">
            <a:off x="338328" y="1745034"/>
            <a:ext cx="967337" cy="0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1467208" y="3058722"/>
            <a:ext cx="993649" cy="0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1113641" y="1271017"/>
            <a:ext cx="1700784" cy="512064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s-PR" sz="1600" dirty="0" smtClean="0"/>
              <a:t>Escribe el título de la página</a:t>
            </a:r>
            <a:endParaRPr lang="es-PR" sz="1600" dirty="0"/>
          </a:p>
        </p:txBody>
      </p:sp>
      <p:sp>
        <p:nvSpPr>
          <p:cNvPr id="15" name="Rectangle 14"/>
          <p:cNvSpPr/>
          <p:nvPr/>
        </p:nvSpPr>
        <p:spPr>
          <a:xfrm>
            <a:off x="612484" y="2599263"/>
            <a:ext cx="1239415" cy="918918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s-PR" sz="1600" dirty="0" smtClean="0"/>
              <a:t>Escribe</a:t>
            </a:r>
            <a:r>
              <a:rPr lang="es-PR" sz="1600" dirty="0"/>
              <a:t> </a:t>
            </a:r>
            <a:r>
              <a:rPr lang="es-PR" sz="1600" dirty="0" smtClean="0"/>
              <a:t>el contenido de la página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4523" y="2945511"/>
            <a:ext cx="1149477" cy="116014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94523" y="1911967"/>
            <a:ext cx="1170975" cy="1033544"/>
          </a:xfrm>
          <a:prstGeom prst="rect">
            <a:avLst/>
          </a:prstGeom>
        </p:spPr>
      </p:pic>
      <p:cxnSp>
        <p:nvCxnSpPr>
          <p:cNvPr id="18" name="Straight Arrow Connector 17"/>
          <p:cNvCxnSpPr/>
          <p:nvPr/>
        </p:nvCxnSpPr>
        <p:spPr>
          <a:xfrm>
            <a:off x="7000873" y="3686610"/>
            <a:ext cx="993649" cy="0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7000874" y="2625225"/>
            <a:ext cx="993649" cy="0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5093208" y="2375631"/>
            <a:ext cx="2271881" cy="56988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s-PR" sz="1600" dirty="0" smtClean="0"/>
              <a:t>Escribe la descripción de la página</a:t>
            </a:r>
            <a:endParaRPr lang="es-PR" sz="1600" dirty="0"/>
          </a:p>
        </p:txBody>
      </p:sp>
      <p:sp>
        <p:nvSpPr>
          <p:cNvPr id="21" name="Rectangle 20"/>
          <p:cNvSpPr/>
          <p:nvPr/>
        </p:nvSpPr>
        <p:spPr>
          <a:xfrm>
            <a:off x="5550408" y="3401669"/>
            <a:ext cx="1947289" cy="824653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s-PR" sz="1600" dirty="0" smtClean="0"/>
              <a:t>Recomendado </a:t>
            </a:r>
            <a:r>
              <a:rPr lang="es-PR" sz="1600" b="1" dirty="0" smtClean="0">
                <a:solidFill>
                  <a:schemeClr val="tx1"/>
                </a:solidFill>
              </a:rPr>
              <a:t>No permitir mostrar los existentes</a:t>
            </a:r>
            <a:endParaRPr lang="es-PR" sz="1600" b="1" dirty="0">
              <a:solidFill>
                <a:schemeClr val="tx1"/>
              </a:solidFill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6868264" y="1634625"/>
            <a:ext cx="993649" cy="0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5418536" y="1230691"/>
            <a:ext cx="1883665" cy="56988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s-PR" sz="1600" dirty="0" smtClean="0"/>
              <a:t>Ver la vista previa o publicar la página</a:t>
            </a:r>
            <a:endParaRPr lang="es-PR" sz="1600" dirty="0"/>
          </a:p>
        </p:txBody>
      </p:sp>
      <p:sp>
        <p:nvSpPr>
          <p:cNvPr id="24" name="Action Button: Forward or Next 23">
            <a:hlinkClick r:id="" action="ppaction://hlinkshowjump?jump=nextslide" highlightClick="1"/>
          </p:cNvPr>
          <p:cNvSpPr/>
          <p:nvPr/>
        </p:nvSpPr>
        <p:spPr>
          <a:xfrm>
            <a:off x="578220" y="6122504"/>
            <a:ext cx="535421" cy="357809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Action Button: Back or Previous 24">
            <a:hlinkClick r:id="" action="ppaction://hlinkshowjump?jump=previousslide" highlightClick="1"/>
          </p:cNvPr>
          <p:cNvSpPr/>
          <p:nvPr/>
        </p:nvSpPr>
        <p:spPr>
          <a:xfrm>
            <a:off x="75539" y="6122504"/>
            <a:ext cx="453224" cy="36576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227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065530"/>
            <a:ext cx="9144000" cy="49893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24128"/>
          </a:xfrm>
        </p:spPr>
        <p:txBody>
          <a:bodyPr/>
          <a:lstStyle/>
          <a:p>
            <a:r>
              <a:rPr lang="en-US" b="1" dirty="0" smtClean="0"/>
              <a:t>Páginas</a:t>
            </a:r>
            <a:endParaRPr lang="en-US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41402"/>
            <a:ext cx="9144000" cy="329870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>
          <a:xfrm>
            <a:off x="1609344" y="3452255"/>
            <a:ext cx="601577" cy="0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201168" y="2904870"/>
            <a:ext cx="1495447" cy="918918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s-PR" sz="1600" dirty="0" smtClean="0"/>
              <a:t>Se ven las página creadas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882700" y="4684902"/>
            <a:ext cx="2844748" cy="1295274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s-PR" sz="1600" b="1" dirty="0" smtClean="0">
                <a:solidFill>
                  <a:schemeClr val="tx1"/>
                </a:solidFill>
              </a:rPr>
              <a:t>Nota: </a:t>
            </a:r>
            <a:r>
              <a:rPr lang="es-PR" sz="1600" dirty="0" smtClean="0"/>
              <a:t>Una vez creada la página tienes que ir al menú y volver a </a:t>
            </a:r>
            <a:r>
              <a:rPr lang="es-PR" sz="1600" dirty="0" smtClean="0">
                <a:solidFill>
                  <a:schemeClr val="tx1"/>
                </a:solidFill>
              </a:rPr>
              <a:t>Diseño</a:t>
            </a:r>
            <a:r>
              <a:rPr lang="es-PR" sz="1600" dirty="0" smtClean="0"/>
              <a:t> para hacer que la página sea visible al público.</a:t>
            </a:r>
          </a:p>
        </p:txBody>
      </p:sp>
      <p:sp>
        <p:nvSpPr>
          <p:cNvPr id="8" name="Action Button: Home 7">
            <a:hlinkClick r:id="rId4" action="ppaction://hlinksldjump" highlightClick="1"/>
          </p:cNvPr>
          <p:cNvSpPr/>
          <p:nvPr/>
        </p:nvSpPr>
        <p:spPr>
          <a:xfrm>
            <a:off x="63610" y="6144807"/>
            <a:ext cx="604299" cy="379437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912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97280"/>
          </a:xfrm>
        </p:spPr>
        <p:txBody>
          <a:bodyPr/>
          <a:lstStyle/>
          <a:p>
            <a:r>
              <a:rPr lang="en-US" b="1" dirty="0" smtClean="0"/>
              <a:t>Diseño: </a:t>
            </a:r>
            <a:r>
              <a:rPr lang="en-US" dirty="0" err="1" smtClean="0">
                <a:solidFill>
                  <a:srgbClr val="FAAF40"/>
                </a:solidFill>
                <a:effectLst/>
              </a:rPr>
              <a:t>Todas</a:t>
            </a:r>
            <a:r>
              <a:rPr lang="en-US" dirty="0" smtClean="0">
                <a:solidFill>
                  <a:srgbClr val="FAAF40"/>
                </a:solidFill>
                <a:effectLst/>
              </a:rPr>
              <a:t> las </a:t>
            </a:r>
            <a:r>
              <a:rPr lang="en-US" dirty="0" err="1" smtClean="0">
                <a:solidFill>
                  <a:srgbClr val="FAAF40"/>
                </a:solidFill>
                <a:effectLst/>
              </a:rPr>
              <a:t>columnas</a:t>
            </a:r>
            <a:endParaRPr lang="en-US" b="1" dirty="0">
              <a:solidFill>
                <a:srgbClr val="FAAF40"/>
              </a:solidFill>
              <a:effectLst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685" y="1097280"/>
            <a:ext cx="9132315" cy="50657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41402"/>
            <a:ext cx="9144000" cy="329870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H="1">
            <a:off x="5253185" y="4680992"/>
            <a:ext cx="1143762" cy="1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6069689" y="3849624"/>
            <a:ext cx="1700784" cy="1107557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s-PR" sz="1600" dirty="0" smtClean="0"/>
              <a:t>Agregar el gadget de Páginas para que sean visibles al público</a:t>
            </a:r>
            <a:endParaRPr lang="es-PR" sz="1600" dirty="0"/>
          </a:p>
        </p:txBody>
      </p:sp>
      <p:sp>
        <p:nvSpPr>
          <p:cNvPr id="8" name="Action Button: Forward or Next 7">
            <a:hlinkClick r:id="" action="ppaction://hlinkshowjump?jump=nextslide" highlightClick="1"/>
          </p:cNvPr>
          <p:cNvSpPr/>
          <p:nvPr/>
        </p:nvSpPr>
        <p:spPr>
          <a:xfrm>
            <a:off x="567176" y="6122504"/>
            <a:ext cx="535421" cy="357809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ction Button: Back or Previous 8">
            <a:hlinkClick r:id="" action="ppaction://hlinkshowjump?jump=previousslide" highlightClick="1"/>
          </p:cNvPr>
          <p:cNvSpPr/>
          <p:nvPr/>
        </p:nvSpPr>
        <p:spPr>
          <a:xfrm>
            <a:off x="75539" y="6122504"/>
            <a:ext cx="453224" cy="36576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915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097281"/>
            <a:ext cx="9144000" cy="510235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97280"/>
          </a:xfrm>
        </p:spPr>
        <p:txBody>
          <a:bodyPr/>
          <a:lstStyle/>
          <a:p>
            <a:r>
              <a:rPr lang="en-US" b="1" dirty="0" smtClean="0"/>
              <a:t>Diseño: </a:t>
            </a:r>
            <a:r>
              <a:rPr lang="en-US" dirty="0" err="1" smtClean="0">
                <a:solidFill>
                  <a:srgbClr val="FAAF40"/>
                </a:solidFill>
                <a:effectLst/>
              </a:rPr>
              <a:t>Todas</a:t>
            </a:r>
            <a:r>
              <a:rPr lang="en-US" dirty="0" smtClean="0">
                <a:solidFill>
                  <a:srgbClr val="FAAF40"/>
                </a:solidFill>
                <a:effectLst/>
              </a:rPr>
              <a:t> las </a:t>
            </a:r>
            <a:r>
              <a:rPr lang="en-US" dirty="0" err="1" smtClean="0">
                <a:solidFill>
                  <a:srgbClr val="FAAF40"/>
                </a:solidFill>
                <a:effectLst/>
              </a:rPr>
              <a:t>columnas</a:t>
            </a:r>
            <a:endParaRPr lang="en-US" b="1" dirty="0">
              <a:solidFill>
                <a:srgbClr val="FAAF40"/>
              </a:solidFill>
              <a:effectLst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41402"/>
            <a:ext cx="9144000" cy="329870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H="1">
            <a:off x="3350471" y="3172231"/>
            <a:ext cx="1143762" cy="1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4176881" y="2874017"/>
            <a:ext cx="1700784" cy="552378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s-PR" sz="1600" dirty="0" smtClean="0"/>
              <a:t>Agregar el gadget que dice </a:t>
            </a:r>
            <a:r>
              <a:rPr lang="es-PR" sz="1600" b="1" dirty="0" smtClean="0">
                <a:solidFill>
                  <a:schemeClr val="tx1"/>
                </a:solidFill>
              </a:rPr>
              <a:t>Páginas</a:t>
            </a:r>
            <a:endParaRPr lang="es-PR" sz="1600" dirty="0">
              <a:solidFill>
                <a:schemeClr val="tx1"/>
              </a:solidFill>
            </a:endParaRPr>
          </a:p>
        </p:txBody>
      </p:sp>
      <p:sp>
        <p:nvSpPr>
          <p:cNvPr id="8" name="Action Button: Forward or Next 7">
            <a:hlinkClick r:id="" action="ppaction://hlinkshowjump?jump=nextslide" highlightClick="1"/>
          </p:cNvPr>
          <p:cNvSpPr/>
          <p:nvPr/>
        </p:nvSpPr>
        <p:spPr>
          <a:xfrm>
            <a:off x="571153" y="6126878"/>
            <a:ext cx="535421" cy="357809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Action Button: Back or Previous 8">
            <a:hlinkClick r:id="" action="ppaction://hlinkshowjump?jump=previousslide" highlightClick="1"/>
          </p:cNvPr>
          <p:cNvSpPr/>
          <p:nvPr/>
        </p:nvSpPr>
        <p:spPr>
          <a:xfrm>
            <a:off x="75539" y="6122504"/>
            <a:ext cx="453224" cy="36576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282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7342"/>
            <a:ext cx="9144000" cy="534431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97280"/>
          </a:xfrm>
        </p:spPr>
        <p:txBody>
          <a:bodyPr/>
          <a:lstStyle/>
          <a:p>
            <a:r>
              <a:rPr lang="en-US" b="1" dirty="0" smtClean="0"/>
              <a:t>Diseño: </a:t>
            </a:r>
            <a:r>
              <a:rPr lang="en-US" dirty="0" err="1" smtClean="0">
                <a:solidFill>
                  <a:srgbClr val="FAAF40"/>
                </a:solidFill>
                <a:effectLst/>
              </a:rPr>
              <a:t>Todas</a:t>
            </a:r>
            <a:r>
              <a:rPr lang="en-US" dirty="0" smtClean="0">
                <a:solidFill>
                  <a:srgbClr val="FAAF40"/>
                </a:solidFill>
                <a:effectLst/>
              </a:rPr>
              <a:t> las </a:t>
            </a:r>
            <a:r>
              <a:rPr lang="en-US" dirty="0" err="1" smtClean="0">
                <a:solidFill>
                  <a:srgbClr val="FAAF40"/>
                </a:solidFill>
                <a:effectLst/>
              </a:rPr>
              <a:t>columnas</a:t>
            </a:r>
            <a:endParaRPr lang="en-US" b="1" dirty="0">
              <a:solidFill>
                <a:srgbClr val="FAAF40"/>
              </a:solidFill>
              <a:effectLst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41402"/>
            <a:ext cx="9144000" cy="329870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H="1">
            <a:off x="899879" y="3510559"/>
            <a:ext cx="1143762" cy="1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1662281" y="3234370"/>
            <a:ext cx="1700784" cy="889574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s-PR" sz="1600" dirty="0" smtClean="0"/>
              <a:t>Seleccionas las páginas que creaste.</a:t>
            </a:r>
            <a:endParaRPr lang="es-PR" sz="1600" dirty="0">
              <a:solidFill>
                <a:schemeClr val="tx1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1368911" y="5125999"/>
            <a:ext cx="1143762" cy="1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1940792" y="4892039"/>
            <a:ext cx="1700784" cy="745549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s-PR" sz="1600" dirty="0" smtClean="0"/>
              <a:t>Presiona el botón de guardar</a:t>
            </a:r>
            <a:endParaRPr lang="es-PR" sz="1600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267809" y="3065772"/>
            <a:ext cx="1700784" cy="2502924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s-PR" sz="1600" b="1" dirty="0" smtClean="0">
                <a:solidFill>
                  <a:schemeClr val="tx1"/>
                </a:solidFill>
              </a:rPr>
              <a:t>Nota: </a:t>
            </a:r>
            <a:r>
              <a:rPr lang="es-PR" sz="1600" dirty="0" smtClean="0"/>
              <a:t>Cada vez que creas una página debes volver al gadget de páginas y seleccionar la página nueva para que sea visible.</a:t>
            </a:r>
            <a:endParaRPr lang="es-PR" sz="1600" dirty="0">
              <a:solidFill>
                <a:schemeClr val="tx1"/>
              </a:solidFill>
            </a:endParaRPr>
          </a:p>
        </p:txBody>
      </p:sp>
      <p:sp>
        <p:nvSpPr>
          <p:cNvPr id="11" name="Action Button: Home 10">
            <a:hlinkClick r:id="rId4" action="ppaction://hlinksldjump" highlightClick="1"/>
          </p:cNvPr>
          <p:cNvSpPr/>
          <p:nvPr/>
        </p:nvSpPr>
        <p:spPr>
          <a:xfrm>
            <a:off x="63610" y="6144807"/>
            <a:ext cx="604299" cy="379437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255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8469"/>
            <a:ext cx="9144000" cy="63500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48640"/>
            <a:ext cx="8229600" cy="1600200"/>
          </a:xfrm>
        </p:spPr>
        <p:txBody>
          <a:bodyPr/>
          <a:lstStyle/>
          <a:p>
            <a:r>
              <a:rPr lang="en-US" dirty="0" smtClean="0"/>
              <a:t>Las </a:t>
            </a:r>
            <a:r>
              <a:rPr lang="en-US" dirty="0" err="1" smtClean="0"/>
              <a:t>mejores</a:t>
            </a:r>
            <a:r>
              <a:rPr lang="en-US" dirty="0" smtClean="0"/>
              <a:t> </a:t>
            </a:r>
            <a:r>
              <a:rPr lang="en-US" dirty="0" err="1" smtClean="0"/>
              <a:t>prácticas</a:t>
            </a:r>
            <a:r>
              <a:rPr lang="en-US" dirty="0" smtClean="0"/>
              <a:t> de blogger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89120" y="2409011"/>
            <a:ext cx="3797046" cy="3263504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Título del blog:</a:t>
            </a:r>
          </a:p>
          <a:p>
            <a:pPr lvl="1"/>
            <a:r>
              <a:rPr lang="en-US" dirty="0" err="1" smtClean="0"/>
              <a:t>Verificar</a:t>
            </a:r>
            <a:r>
              <a:rPr lang="en-US" dirty="0" smtClean="0"/>
              <a:t> que no </a:t>
            </a:r>
            <a:r>
              <a:rPr lang="en-US" dirty="0" err="1" smtClean="0"/>
              <a:t>exista</a:t>
            </a:r>
            <a:r>
              <a:rPr lang="en-US" dirty="0" smtClean="0"/>
              <a:t>.</a:t>
            </a:r>
          </a:p>
          <a:p>
            <a:pPr lvl="1"/>
            <a:r>
              <a:rPr lang="en-US" dirty="0" smtClean="0"/>
              <a:t>Que </a:t>
            </a:r>
            <a:r>
              <a:rPr lang="en-US" dirty="0" err="1" smtClean="0"/>
              <a:t>llame</a:t>
            </a:r>
            <a:r>
              <a:rPr lang="en-US" dirty="0" smtClean="0"/>
              <a:t> la </a:t>
            </a:r>
            <a:r>
              <a:rPr lang="en-US" dirty="0" err="1" smtClean="0"/>
              <a:t>atención</a:t>
            </a:r>
            <a:endParaRPr lang="en-US" dirty="0" smtClean="0"/>
          </a:p>
          <a:p>
            <a:pPr lvl="1"/>
            <a:r>
              <a:rPr lang="en-US" dirty="0" smtClean="0"/>
              <a:t>Que </a:t>
            </a:r>
            <a:r>
              <a:rPr lang="en-US" dirty="0" err="1" smtClean="0"/>
              <a:t>brinde</a:t>
            </a:r>
            <a:r>
              <a:rPr lang="en-US" dirty="0" smtClean="0"/>
              <a:t> </a:t>
            </a:r>
            <a:r>
              <a:rPr lang="en-US" dirty="0" err="1" smtClean="0"/>
              <a:t>beneficios</a:t>
            </a:r>
            <a:r>
              <a:rPr lang="en-US" dirty="0" smtClean="0"/>
              <a:t> al lector</a:t>
            </a:r>
          </a:p>
          <a:p>
            <a:r>
              <a:rPr lang="en-US" dirty="0" err="1" smtClean="0"/>
              <a:t>Contenido</a:t>
            </a:r>
            <a:endParaRPr lang="en-US" dirty="0" smtClean="0"/>
          </a:p>
          <a:p>
            <a:pPr lvl="1"/>
            <a:r>
              <a:rPr lang="en-US" dirty="0" err="1" smtClean="0"/>
              <a:t>Es</a:t>
            </a:r>
            <a:r>
              <a:rPr lang="en-US" dirty="0" smtClean="0"/>
              <a:t> lo </a:t>
            </a:r>
            <a:r>
              <a:rPr lang="en-US" dirty="0" err="1" smtClean="0"/>
              <a:t>más</a:t>
            </a:r>
            <a:r>
              <a:rPr lang="en-US" dirty="0" smtClean="0"/>
              <a:t> </a:t>
            </a:r>
            <a:r>
              <a:rPr lang="en-US" dirty="0" err="1" smtClean="0"/>
              <a:t>importante</a:t>
            </a:r>
            <a:r>
              <a:rPr lang="en-US" dirty="0" smtClean="0"/>
              <a:t> del blog</a:t>
            </a:r>
          </a:p>
          <a:p>
            <a:pPr lvl="1"/>
            <a:r>
              <a:rPr lang="en-US" dirty="0" err="1" smtClean="0"/>
              <a:t>Debe</a:t>
            </a:r>
            <a:r>
              <a:rPr lang="en-US" dirty="0" smtClean="0"/>
              <a:t> </a:t>
            </a:r>
            <a:r>
              <a:rPr lang="en-US" dirty="0" err="1" smtClean="0"/>
              <a:t>ser</a:t>
            </a:r>
            <a:r>
              <a:rPr lang="en-US" dirty="0" smtClean="0"/>
              <a:t> </a:t>
            </a:r>
            <a:r>
              <a:rPr lang="en-US" dirty="0" err="1" smtClean="0"/>
              <a:t>corto</a:t>
            </a:r>
            <a:r>
              <a:rPr lang="en-US" dirty="0" smtClean="0"/>
              <a:t>, </a:t>
            </a:r>
            <a:r>
              <a:rPr lang="en-US" dirty="0" err="1" smtClean="0"/>
              <a:t>preciso</a:t>
            </a:r>
            <a:r>
              <a:rPr lang="en-US" dirty="0" smtClean="0"/>
              <a:t>, </a:t>
            </a:r>
            <a:r>
              <a:rPr lang="en-US" dirty="0" err="1" smtClean="0"/>
              <a:t>interesante</a:t>
            </a:r>
            <a:r>
              <a:rPr lang="en-US" dirty="0" smtClean="0"/>
              <a:t> y </a:t>
            </a:r>
            <a:r>
              <a:rPr lang="en-US" dirty="0" err="1" smtClean="0"/>
              <a:t>fácil</a:t>
            </a:r>
            <a:r>
              <a:rPr lang="en-US" dirty="0" smtClean="0"/>
              <a:t> de leer</a:t>
            </a:r>
          </a:p>
          <a:p>
            <a:pPr lvl="1"/>
            <a:r>
              <a:rPr lang="en-US" dirty="0" err="1" smtClean="0"/>
              <a:t>Debe</a:t>
            </a:r>
            <a:r>
              <a:rPr lang="en-US" dirty="0" smtClean="0"/>
              <a:t> </a:t>
            </a:r>
            <a:r>
              <a:rPr lang="en-US" dirty="0" err="1" smtClean="0"/>
              <a:t>contener</a:t>
            </a:r>
            <a:r>
              <a:rPr lang="en-US" dirty="0" smtClean="0"/>
              <a:t> </a:t>
            </a:r>
            <a:r>
              <a:rPr lang="en-US" dirty="0" err="1" smtClean="0"/>
              <a:t>multimedios</a:t>
            </a:r>
            <a:endParaRPr lang="en-US" dirty="0" smtClean="0"/>
          </a:p>
          <a:p>
            <a:pPr lvl="2"/>
            <a:r>
              <a:rPr lang="en-US" dirty="0" smtClean="0"/>
              <a:t>Videos</a:t>
            </a:r>
          </a:p>
          <a:p>
            <a:pPr lvl="2"/>
            <a:r>
              <a:rPr lang="en-US" dirty="0" err="1" smtClean="0"/>
              <a:t>Imágenes</a:t>
            </a:r>
            <a:r>
              <a:rPr lang="en-US" dirty="0" smtClean="0"/>
              <a:t> </a:t>
            </a:r>
          </a:p>
          <a:p>
            <a:pPr lvl="2"/>
            <a:r>
              <a:rPr lang="en-US" dirty="0" smtClean="0"/>
              <a:t>Audio</a:t>
            </a:r>
          </a:p>
          <a:p>
            <a:pPr lvl="2"/>
            <a:r>
              <a:rPr lang="en-US" dirty="0" err="1" smtClean="0"/>
              <a:t>Infografías</a:t>
            </a:r>
            <a:endParaRPr lang="en-US" dirty="0" smtClean="0"/>
          </a:p>
          <a:p>
            <a:pPr marL="685800" lvl="1"/>
            <a:r>
              <a:rPr lang="en-US" dirty="0" smtClean="0"/>
              <a:t>Se </a:t>
            </a:r>
            <a:r>
              <a:rPr lang="en-US" dirty="0" err="1" smtClean="0"/>
              <a:t>recomiendan</a:t>
            </a:r>
            <a:r>
              <a:rPr lang="en-US" dirty="0" smtClean="0"/>
              <a:t> enlaces a </a:t>
            </a:r>
            <a:r>
              <a:rPr lang="en-US" dirty="0" err="1" smtClean="0"/>
              <a:t>otras</a:t>
            </a:r>
            <a:r>
              <a:rPr lang="en-US" dirty="0" smtClean="0"/>
              <a:t> </a:t>
            </a:r>
            <a:r>
              <a:rPr lang="en-US" dirty="0" err="1" smtClean="0"/>
              <a:t>páginas</a:t>
            </a:r>
            <a:r>
              <a:rPr lang="en-US" dirty="0" smtClean="0"/>
              <a:t> para </a:t>
            </a:r>
            <a:r>
              <a:rPr lang="en-US" dirty="0" err="1" smtClean="0"/>
              <a:t>mejorar</a:t>
            </a:r>
            <a:r>
              <a:rPr lang="en-US" dirty="0" smtClean="0"/>
              <a:t> </a:t>
            </a:r>
            <a:r>
              <a:rPr lang="en-US" dirty="0" err="1" smtClean="0"/>
              <a:t>posicionamiento</a:t>
            </a:r>
            <a:r>
              <a:rPr lang="en-US" dirty="0" smtClean="0"/>
              <a:t>.</a:t>
            </a:r>
          </a:p>
          <a:p>
            <a:pPr marL="285750"/>
            <a:r>
              <a:rPr lang="en-US" dirty="0" smtClean="0"/>
              <a:t>Comentarios</a:t>
            </a:r>
          </a:p>
          <a:p>
            <a:pPr marL="685800" lvl="1"/>
            <a:r>
              <a:rPr lang="en-US" dirty="0" err="1" smtClean="0"/>
              <a:t>Debes</a:t>
            </a:r>
            <a:r>
              <a:rPr lang="en-US" dirty="0" smtClean="0"/>
              <a:t> </a:t>
            </a:r>
            <a:r>
              <a:rPr lang="en-US" dirty="0" err="1" smtClean="0"/>
              <a:t>dejar</a:t>
            </a:r>
            <a:r>
              <a:rPr lang="en-US" dirty="0" smtClean="0"/>
              <a:t> </a:t>
            </a:r>
            <a:r>
              <a:rPr lang="en-US" dirty="0" err="1" smtClean="0"/>
              <a:t>abiertos</a:t>
            </a:r>
            <a:r>
              <a:rPr lang="en-US" dirty="0" smtClean="0"/>
              <a:t> para que las personas </a:t>
            </a:r>
            <a:r>
              <a:rPr lang="en-US" dirty="0" err="1" smtClean="0"/>
              <a:t>interactúen</a:t>
            </a:r>
            <a:r>
              <a:rPr lang="en-US" dirty="0" smtClean="0"/>
              <a:t> con el </a:t>
            </a:r>
            <a:r>
              <a:rPr lang="en-US" dirty="0" err="1" smtClean="0"/>
              <a:t>contenido</a:t>
            </a:r>
            <a:r>
              <a:rPr lang="en-US" dirty="0" smtClean="0"/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41402"/>
            <a:ext cx="9144000" cy="32987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3576" y="6190488"/>
            <a:ext cx="2133600" cy="667512"/>
          </a:xfrm>
          <a:prstGeom prst="rect">
            <a:avLst/>
          </a:prstGeom>
        </p:spPr>
      </p:pic>
      <p:sp>
        <p:nvSpPr>
          <p:cNvPr id="7" name="Action Button: Forward or Next 6">
            <a:hlinkClick r:id="" action="ppaction://hlinkshowjump?jump=nextslide" highlightClick="1"/>
          </p:cNvPr>
          <p:cNvSpPr/>
          <p:nvPr/>
        </p:nvSpPr>
        <p:spPr>
          <a:xfrm>
            <a:off x="604302" y="6122504"/>
            <a:ext cx="492980" cy="36576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ction Button: Back or Previous 7">
            <a:hlinkClick r:id="" action="ppaction://hlinkshowjump?jump=previousslide" highlightClick="1"/>
          </p:cNvPr>
          <p:cNvSpPr/>
          <p:nvPr/>
        </p:nvSpPr>
        <p:spPr>
          <a:xfrm>
            <a:off x="75539" y="6122504"/>
            <a:ext cx="453224" cy="36576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271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87552"/>
          </a:xfrm>
        </p:spPr>
        <p:txBody>
          <a:bodyPr/>
          <a:lstStyle/>
          <a:p>
            <a:r>
              <a:rPr lang="en-US" b="1" dirty="0" err="1" smtClean="0"/>
              <a:t>Ingresos</a:t>
            </a:r>
            <a:endParaRPr lang="en-US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490" y="987552"/>
            <a:ext cx="9051097" cy="47823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41402"/>
            <a:ext cx="9144000" cy="32987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46044" y="2889504"/>
            <a:ext cx="823219" cy="274320"/>
          </a:xfrm>
          <a:prstGeom prst="roundRect">
            <a:avLst/>
          </a:prstGeom>
          <a:noFill/>
          <a:ln w="57150">
            <a:solidFill>
              <a:srgbClr val="FAAF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676278" y="5493675"/>
            <a:ext cx="5620634" cy="552378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s-PR" sz="1600" dirty="0" smtClean="0"/>
              <a:t>Recomendación cómo es para propósitos educativos no podemos monetizar</a:t>
            </a:r>
            <a:endParaRPr lang="es-PR" sz="1600" dirty="0"/>
          </a:p>
        </p:txBody>
      </p:sp>
      <p:sp>
        <p:nvSpPr>
          <p:cNvPr id="8" name="Action Button: Home 7">
            <a:hlinkClick r:id="rId4" action="ppaction://hlinksldjump" highlightClick="1"/>
          </p:cNvPr>
          <p:cNvSpPr/>
          <p:nvPr/>
        </p:nvSpPr>
        <p:spPr>
          <a:xfrm>
            <a:off x="63610" y="6144807"/>
            <a:ext cx="604299" cy="379437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471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96877"/>
            <a:ext cx="8229600" cy="777240"/>
          </a:xfrm>
        </p:spPr>
        <p:txBody>
          <a:bodyPr/>
          <a:lstStyle/>
          <a:p>
            <a:r>
              <a:rPr lang="en-US" b="1" dirty="0" smtClean="0"/>
              <a:t>Comentarios</a:t>
            </a:r>
            <a:endParaRPr lang="en-US" b="1" dirty="0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2296" y="1124712"/>
            <a:ext cx="8979408" cy="5468112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>
            <a:off x="1614634" y="2733321"/>
            <a:ext cx="1329733" cy="0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901402" y="1947672"/>
            <a:ext cx="1700784" cy="178308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s-PR" sz="1600" dirty="0" smtClean="0"/>
              <a:t>Te da avisos si alguna persona te escribe un comentario y te menciona cuál es el comentario</a:t>
            </a:r>
            <a:endParaRPr lang="es-PR" sz="1600" dirty="0"/>
          </a:p>
        </p:txBody>
      </p:sp>
      <p:sp>
        <p:nvSpPr>
          <p:cNvPr id="8" name="Rounded Rectangle 7"/>
          <p:cNvSpPr/>
          <p:nvPr/>
        </p:nvSpPr>
        <p:spPr>
          <a:xfrm>
            <a:off x="82296" y="2468880"/>
            <a:ext cx="713232" cy="274320"/>
          </a:xfrm>
          <a:prstGeom prst="roundRect">
            <a:avLst/>
          </a:prstGeom>
          <a:noFill/>
          <a:ln w="57150">
            <a:solidFill>
              <a:srgbClr val="FAAF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41402"/>
            <a:ext cx="9144000" cy="329870"/>
          </a:xfrm>
          <a:prstGeom prst="rect">
            <a:avLst/>
          </a:prstGeom>
        </p:spPr>
      </p:pic>
      <p:sp>
        <p:nvSpPr>
          <p:cNvPr id="10" name="Action Button: Home 9">
            <a:hlinkClick r:id="rId4" action="ppaction://hlinksldjump" highlightClick="1"/>
          </p:cNvPr>
          <p:cNvSpPr/>
          <p:nvPr/>
        </p:nvSpPr>
        <p:spPr>
          <a:xfrm>
            <a:off x="63610" y="6144807"/>
            <a:ext cx="604299" cy="379437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837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51560"/>
            <a:ext cx="9070848" cy="495604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51560"/>
          </a:xfrm>
        </p:spPr>
        <p:txBody>
          <a:bodyPr/>
          <a:lstStyle/>
          <a:p>
            <a:r>
              <a:rPr lang="en-US" b="1" dirty="0" smtClean="0"/>
              <a:t>Estadísticas</a:t>
            </a:r>
            <a:endParaRPr lang="en-US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41402"/>
            <a:ext cx="9144000" cy="32987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0" y="2276856"/>
            <a:ext cx="1115568" cy="274320"/>
          </a:xfrm>
          <a:prstGeom prst="roundRect">
            <a:avLst/>
          </a:prstGeom>
          <a:noFill/>
          <a:ln w="57150">
            <a:solidFill>
              <a:srgbClr val="FAAF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115568" y="2587752"/>
            <a:ext cx="1700784" cy="178308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s-PR" sz="1600" dirty="0" smtClean="0"/>
              <a:t>En las estadísticas podemos ver cuantos seguidores, cuantas entradas hemos publicado y los comentarios.</a:t>
            </a:r>
            <a:endParaRPr lang="es-PR" sz="1600" dirty="0"/>
          </a:p>
        </p:txBody>
      </p:sp>
      <p:sp>
        <p:nvSpPr>
          <p:cNvPr id="9" name="Action Button: Home 8">
            <a:hlinkClick r:id="rId4" action="ppaction://hlinksldjump" highlightClick="1"/>
          </p:cNvPr>
          <p:cNvSpPr/>
          <p:nvPr/>
        </p:nvSpPr>
        <p:spPr>
          <a:xfrm>
            <a:off x="63610" y="6144807"/>
            <a:ext cx="604299" cy="379437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711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50976"/>
          </a:xfrm>
        </p:spPr>
        <p:txBody>
          <a:bodyPr/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smtClean="0"/>
              <a:t>Entrada</a:t>
            </a:r>
            <a:endParaRPr lang="en-US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094" y="992378"/>
            <a:ext cx="9116906" cy="50700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41402"/>
            <a:ext cx="9144000" cy="329870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>
            <a:off x="7406393" y="5599486"/>
            <a:ext cx="1329733" cy="0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5660136" y="4822980"/>
            <a:ext cx="1969320" cy="1271015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s-PR" sz="1600" dirty="0" smtClean="0"/>
              <a:t>Si presiona el botón de </a:t>
            </a:r>
            <a:r>
              <a:rPr lang="es-PR" sz="2000" b="1" dirty="0" smtClean="0"/>
              <a:t>+</a:t>
            </a:r>
            <a:r>
              <a:rPr lang="es-PR" sz="1600" dirty="0" smtClean="0"/>
              <a:t> puedes crear nuevas entradas a tu blog.</a:t>
            </a:r>
            <a:endParaRPr lang="es-PR" sz="1600" dirty="0"/>
          </a:p>
        </p:txBody>
      </p:sp>
      <p:sp>
        <p:nvSpPr>
          <p:cNvPr id="8" name="Action Button: Forward or Next 7">
            <a:hlinkClick r:id="" action="ppaction://hlinkshowjump?jump=nextslide" highlightClick="1"/>
          </p:cNvPr>
          <p:cNvSpPr/>
          <p:nvPr/>
        </p:nvSpPr>
        <p:spPr>
          <a:xfrm>
            <a:off x="560567" y="6126479"/>
            <a:ext cx="535421" cy="357809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ction Button: Back or Previous 8">
            <a:hlinkClick r:id="" action="ppaction://hlinkshowjump?jump=previousslide" highlightClick="1"/>
          </p:cNvPr>
          <p:cNvSpPr/>
          <p:nvPr/>
        </p:nvSpPr>
        <p:spPr>
          <a:xfrm>
            <a:off x="75539" y="6122504"/>
            <a:ext cx="453224" cy="36576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998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92555"/>
          </a:xfrm>
        </p:spPr>
        <p:txBody>
          <a:bodyPr/>
          <a:lstStyle/>
          <a:p>
            <a:r>
              <a:rPr lang="en-US" b="1" dirty="0" smtClean="0"/>
              <a:t>Entrada</a:t>
            </a:r>
            <a:endParaRPr lang="en-US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051510"/>
            <a:ext cx="9144000" cy="50841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41402"/>
            <a:ext cx="9144000" cy="329870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H="1">
            <a:off x="745955" y="1800633"/>
            <a:ext cx="553930" cy="0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6421732" y="1879041"/>
            <a:ext cx="1329733" cy="0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7114032" y="2961921"/>
            <a:ext cx="544660" cy="0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6720840" y="5558817"/>
            <a:ext cx="866033" cy="0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1299885" y="1600124"/>
            <a:ext cx="1700784" cy="557835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s-PR" sz="1600" dirty="0" smtClean="0"/>
              <a:t>Escribe el título de la entrada</a:t>
            </a:r>
            <a:endParaRPr lang="es-PR" sz="1600" dirty="0"/>
          </a:p>
        </p:txBody>
      </p:sp>
      <p:sp>
        <p:nvSpPr>
          <p:cNvPr id="14" name="Rectangle 13"/>
          <p:cNvSpPr/>
          <p:nvPr/>
        </p:nvSpPr>
        <p:spPr>
          <a:xfrm>
            <a:off x="4943175" y="1645819"/>
            <a:ext cx="2258318" cy="51214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s-PR" sz="1600" dirty="0" smtClean="0"/>
              <a:t>Para ver vista previa o publicar</a:t>
            </a:r>
            <a:endParaRPr lang="es-PR" sz="1600" dirty="0"/>
          </a:p>
        </p:txBody>
      </p:sp>
      <p:sp>
        <p:nvSpPr>
          <p:cNvPr id="15" name="Rectangle 14"/>
          <p:cNvSpPr/>
          <p:nvPr/>
        </p:nvSpPr>
        <p:spPr>
          <a:xfrm>
            <a:off x="5500709" y="2706573"/>
            <a:ext cx="1700784" cy="1060755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s-PR" sz="1600" dirty="0" smtClean="0"/>
              <a:t>Es recomendable que escribas etiquetas sobre la entrada</a:t>
            </a:r>
            <a:endParaRPr lang="es-PR" sz="1600" dirty="0"/>
          </a:p>
        </p:txBody>
      </p:sp>
      <p:sp>
        <p:nvSpPr>
          <p:cNvPr id="18" name="Rectangle 17"/>
          <p:cNvSpPr/>
          <p:nvPr/>
        </p:nvSpPr>
        <p:spPr>
          <a:xfrm>
            <a:off x="5413248" y="4718671"/>
            <a:ext cx="1700784" cy="1271015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s-PR" sz="1600" dirty="0" smtClean="0"/>
              <a:t>Enlace de la entrada por si lo quieres compartir con alguna otra persona</a:t>
            </a:r>
            <a:endParaRPr lang="es-PR" sz="1600" dirty="0"/>
          </a:p>
        </p:txBody>
      </p:sp>
      <p:sp>
        <p:nvSpPr>
          <p:cNvPr id="19" name="Right Brace 18"/>
          <p:cNvSpPr/>
          <p:nvPr/>
        </p:nvSpPr>
        <p:spPr>
          <a:xfrm rot="5400000">
            <a:off x="3104388" y="-589839"/>
            <a:ext cx="384048" cy="6592824"/>
          </a:xfrm>
          <a:prstGeom prst="rightBrace">
            <a:avLst/>
          </a:prstGeom>
          <a:ln w="57150"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745955" y="2921001"/>
            <a:ext cx="3278590" cy="1870455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s-PR" sz="1600" dirty="0" smtClean="0"/>
              <a:t>Herramientas que te ayudan a añadir negrillas, itálicas, subrayar, justificar el texto, cambiar el tipo de letra, cambiar el color de la letra o el fondo, realizar sangrías, añadir viñetas o números, añadir enlace, imágenes, tablas, entre otros</a:t>
            </a:r>
            <a:endParaRPr lang="es-PR" sz="1600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5084" y="1600123"/>
            <a:ext cx="1318915" cy="557835"/>
          </a:xfrm>
          <a:prstGeom prst="rect">
            <a:avLst/>
          </a:prstGeom>
        </p:spPr>
      </p:pic>
      <p:sp>
        <p:nvSpPr>
          <p:cNvPr id="16" name="Action Button: Back or Previous 15">
            <a:hlinkClick r:id="" action="ppaction://hlinkshowjump?jump=previousslide" highlightClick="1"/>
          </p:cNvPr>
          <p:cNvSpPr/>
          <p:nvPr/>
        </p:nvSpPr>
        <p:spPr>
          <a:xfrm>
            <a:off x="75539" y="6122504"/>
            <a:ext cx="453224" cy="36576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Action Button: Forward or Next 16">
            <a:hlinkClick r:id="" action="ppaction://hlinkshowjump?jump=nextslide" highlightClick="1"/>
          </p:cNvPr>
          <p:cNvSpPr/>
          <p:nvPr/>
        </p:nvSpPr>
        <p:spPr>
          <a:xfrm>
            <a:off x="560567" y="6126479"/>
            <a:ext cx="535421" cy="357809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159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24128"/>
          </a:xfrm>
        </p:spPr>
        <p:txBody>
          <a:bodyPr/>
          <a:lstStyle/>
          <a:p>
            <a:r>
              <a:rPr lang="en-US" dirty="0" smtClean="0"/>
              <a:t>Entrada: </a:t>
            </a:r>
            <a:r>
              <a:rPr lang="en-US" dirty="0" smtClean="0">
                <a:solidFill>
                  <a:srgbClr val="FAAF40"/>
                </a:solidFill>
              </a:rPr>
              <a:t>Vista </a:t>
            </a:r>
            <a:r>
              <a:rPr lang="en-US" dirty="0" err="1" smtClean="0">
                <a:solidFill>
                  <a:srgbClr val="FAAF40"/>
                </a:solidFill>
              </a:rPr>
              <a:t>previa</a:t>
            </a:r>
            <a:endParaRPr lang="en-US" dirty="0">
              <a:solidFill>
                <a:srgbClr val="FAAF4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101756"/>
            <a:ext cx="9144000" cy="51618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41402"/>
            <a:ext cx="9144000" cy="329870"/>
          </a:xfrm>
          <a:prstGeom prst="rect">
            <a:avLst/>
          </a:prstGeom>
        </p:spPr>
      </p:pic>
      <p:sp>
        <p:nvSpPr>
          <p:cNvPr id="6" name="Action Button: Back or Previous 5">
            <a:hlinkClick r:id="" action="ppaction://hlinkshowjump?jump=previousslide" highlightClick="1"/>
          </p:cNvPr>
          <p:cNvSpPr/>
          <p:nvPr/>
        </p:nvSpPr>
        <p:spPr>
          <a:xfrm>
            <a:off x="75539" y="6130455"/>
            <a:ext cx="453224" cy="36576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ction Button: Forward or Next 6">
            <a:hlinkClick r:id="" action="ppaction://hlinkshowjump?jump=nextslide" highlightClick="1"/>
          </p:cNvPr>
          <p:cNvSpPr/>
          <p:nvPr/>
        </p:nvSpPr>
        <p:spPr>
          <a:xfrm>
            <a:off x="560567" y="6126479"/>
            <a:ext cx="535421" cy="357809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791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78408"/>
          </a:xfrm>
        </p:spPr>
        <p:txBody>
          <a:bodyPr/>
          <a:lstStyle/>
          <a:p>
            <a:r>
              <a:rPr lang="en-US" b="1" dirty="0" smtClean="0"/>
              <a:t>Entrada</a:t>
            </a:r>
            <a:endParaRPr lang="en-US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165764"/>
            <a:ext cx="9140392" cy="44577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41402"/>
            <a:ext cx="9144000" cy="32987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0" y="2633472"/>
            <a:ext cx="978408" cy="356616"/>
          </a:xfrm>
          <a:prstGeom prst="roundRect">
            <a:avLst/>
          </a:prstGeom>
          <a:noFill/>
          <a:ln w="57150">
            <a:solidFill>
              <a:srgbClr val="FAAF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2882602" y="3813048"/>
            <a:ext cx="0" cy="576071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1834649" y="4379975"/>
            <a:ext cx="1700784" cy="1271015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s-PR" sz="1600" dirty="0" smtClean="0"/>
              <a:t>Puedes ver las entradas ya creadas y editarlas también.</a:t>
            </a:r>
            <a:endParaRPr lang="es-PR" sz="1600" dirty="0"/>
          </a:p>
        </p:txBody>
      </p:sp>
      <p:sp>
        <p:nvSpPr>
          <p:cNvPr id="8" name="Action Button: Home 7">
            <a:hlinkClick r:id="rId4" action="ppaction://hlinksldjump" highlightClick="1"/>
          </p:cNvPr>
          <p:cNvSpPr/>
          <p:nvPr/>
        </p:nvSpPr>
        <p:spPr>
          <a:xfrm>
            <a:off x="611846" y="6120304"/>
            <a:ext cx="604299" cy="379437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ction Button: Forward or Next 10">
            <a:hlinkClick r:id="" action="ppaction://hlinkshowjump?jump=nextslide" highlightClick="1"/>
          </p:cNvPr>
          <p:cNvSpPr/>
          <p:nvPr/>
        </p:nvSpPr>
        <p:spPr>
          <a:xfrm>
            <a:off x="1299228" y="6143046"/>
            <a:ext cx="535421" cy="357809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ction Button: Back or Previous 11">
            <a:hlinkClick r:id="" action="ppaction://hlinkshowjump?jump=previousslide" highlightClick="1"/>
          </p:cNvPr>
          <p:cNvSpPr/>
          <p:nvPr/>
        </p:nvSpPr>
        <p:spPr>
          <a:xfrm>
            <a:off x="75539" y="6122504"/>
            <a:ext cx="453224" cy="36576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018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Glosario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sz="1900" b="1" dirty="0" err="1" smtClean="0"/>
              <a:t>Pestaña</a:t>
            </a:r>
            <a:r>
              <a:rPr lang="en-US" sz="1900" b="1" dirty="0" smtClean="0"/>
              <a:t> o tab</a:t>
            </a:r>
            <a:r>
              <a:rPr lang="en-US" sz="1900" dirty="0" smtClean="0"/>
              <a:t>: </a:t>
            </a:r>
            <a:r>
              <a:rPr lang="es-ES" sz="1900" dirty="0"/>
              <a:t>En la interfaz de un programa, especialmente de un navegador, elemento gráfico que mediante un clic permite cambiar de documento o de contenido dentro de la misma </a:t>
            </a:r>
            <a:r>
              <a:rPr lang="es-ES" sz="1900" dirty="0" smtClean="0"/>
              <a:t>ventana.</a:t>
            </a:r>
          </a:p>
          <a:p>
            <a:r>
              <a:rPr lang="en-US" sz="1900" b="1" dirty="0" err="1" smtClean="0"/>
              <a:t>Vínculo</a:t>
            </a:r>
            <a:r>
              <a:rPr lang="en-US" sz="1900" b="1" dirty="0"/>
              <a:t>: </a:t>
            </a:r>
            <a:r>
              <a:rPr lang="es-ES" sz="1900" dirty="0"/>
              <a:t>es un elemento de un documento electrónico que hace referencia a otro recurso, como por ejemplo un punto específico de un documento o de otro documento.</a:t>
            </a:r>
            <a:endParaRPr lang="en-US" sz="1900" dirty="0"/>
          </a:p>
          <a:p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b="1" dirty="0"/>
              <a:t>Gadget:</a:t>
            </a:r>
            <a:r>
              <a:rPr lang="es-ES" dirty="0"/>
              <a:t> una nueva categoría mini aplicaciones, las cuales fueron diseñadas para mejorar servicios, una aplicación, proveer información o cualquier tipo de interacción de un computador</a:t>
            </a:r>
            <a:r>
              <a:rPr lang="es-ES" dirty="0" smtClean="0"/>
              <a:t>.</a:t>
            </a:r>
          </a:p>
          <a:p>
            <a:r>
              <a:rPr lang="es-ES" b="1" dirty="0" smtClean="0"/>
              <a:t>Etiqueta: </a:t>
            </a:r>
            <a:r>
              <a:rPr lang="es-ES" dirty="0"/>
              <a:t>son mensajes breves que el sistema aplica automáticamente a ciertas ediciones en historiales, cambios recientes y otras páginas especiales</a:t>
            </a:r>
            <a:r>
              <a:rPr lang="es-ES" dirty="0" smtClean="0"/>
              <a:t>.</a:t>
            </a:r>
            <a:r>
              <a:rPr lang="en-US" b="1" dirty="0"/>
              <a:t> </a:t>
            </a:r>
            <a:endParaRPr lang="en-US" b="1" dirty="0" smtClean="0"/>
          </a:p>
          <a:p>
            <a:r>
              <a:rPr lang="en-US" b="1" dirty="0" err="1" smtClean="0"/>
              <a:t>NavBar</a:t>
            </a:r>
            <a:r>
              <a:rPr lang="en-US" b="1" dirty="0"/>
              <a:t>: </a:t>
            </a:r>
            <a:r>
              <a:rPr lang="en-US" dirty="0"/>
              <a:t>Barra de </a:t>
            </a:r>
            <a:r>
              <a:rPr lang="en-US" dirty="0" err="1"/>
              <a:t>Navegación</a:t>
            </a:r>
            <a:r>
              <a:rPr lang="en-US" dirty="0"/>
              <a:t>: </a:t>
            </a:r>
            <a:r>
              <a:rPr lang="es-ES" dirty="0"/>
              <a:t>es un conjunto de imágenes que se utilizan como opciones de menú para navegar dentro de una web.</a:t>
            </a:r>
            <a:endParaRPr lang="en-US" dirty="0"/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1402"/>
            <a:ext cx="9144000" cy="329870"/>
          </a:xfrm>
          <a:prstGeom prst="rect">
            <a:avLst/>
          </a:prstGeom>
        </p:spPr>
      </p:pic>
      <p:sp>
        <p:nvSpPr>
          <p:cNvPr id="8" name="Action Button: Home 7">
            <a:hlinkClick r:id="rId3" action="ppaction://hlinksldjump" highlightClick="1"/>
          </p:cNvPr>
          <p:cNvSpPr/>
          <p:nvPr/>
        </p:nvSpPr>
        <p:spPr>
          <a:xfrm>
            <a:off x="63610" y="6144807"/>
            <a:ext cx="604299" cy="379437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078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Referencias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err="1" smtClean="0"/>
              <a:t>Blog.portafolio</a:t>
            </a:r>
            <a:r>
              <a:rPr lang="en-US" dirty="0" smtClean="0"/>
              <a:t>.(2020). ¿</a:t>
            </a:r>
            <a:r>
              <a:rPr lang="en-US" dirty="0" err="1" smtClean="0"/>
              <a:t>Qué</a:t>
            </a:r>
            <a:r>
              <a:rPr lang="en-US" dirty="0" smtClean="0"/>
              <a:t> </a:t>
            </a:r>
            <a:r>
              <a:rPr lang="en-US" dirty="0" err="1" smtClean="0"/>
              <a:t>es</a:t>
            </a:r>
            <a:r>
              <a:rPr lang="en-US" dirty="0" smtClean="0"/>
              <a:t> un blog? </a:t>
            </a:r>
            <a:r>
              <a:rPr lang="en-US" dirty="0">
                <a:hlinkClick r:id="rId2"/>
              </a:rPr>
              <a:t>http://blogs.portafolio.co/preguntas-frecuentes</a:t>
            </a:r>
            <a:endParaRPr lang="en-US" dirty="0" smtClean="0"/>
          </a:p>
          <a:p>
            <a:r>
              <a:rPr lang="en-US" dirty="0" err="1" smtClean="0"/>
              <a:t>Cabrero</a:t>
            </a:r>
            <a:r>
              <a:rPr lang="en-US" dirty="0" smtClean="0"/>
              <a:t>, A. (2012). Los 10 </a:t>
            </a:r>
            <a:r>
              <a:rPr lang="en-US" dirty="0" err="1" smtClean="0"/>
              <a:t>mandamientos</a:t>
            </a:r>
            <a:r>
              <a:rPr lang="en-US" dirty="0" smtClean="0"/>
              <a:t> del blogging. </a:t>
            </a:r>
            <a:r>
              <a:rPr lang="en-US" dirty="0">
                <a:hlinkClick r:id="rId3"/>
              </a:rPr>
              <a:t>https://abcblogs.abc.es/weblog/public/post/los-10-mandamientos-del-blogging-13145.asp/</a:t>
            </a:r>
            <a:r>
              <a:rPr lang="en-US" dirty="0" smtClean="0"/>
              <a:t> </a:t>
            </a:r>
          </a:p>
          <a:p>
            <a:r>
              <a:rPr lang="en-US" dirty="0" err="1" smtClean="0"/>
              <a:t>Pardilla</a:t>
            </a:r>
            <a:r>
              <a:rPr lang="en-US" dirty="0" smtClean="0"/>
              <a:t> </a:t>
            </a:r>
            <a:r>
              <a:rPr lang="en-US" dirty="0" err="1" smtClean="0"/>
              <a:t>Fernández</a:t>
            </a:r>
            <a:r>
              <a:rPr lang="en-US" dirty="0" smtClean="0"/>
              <a:t>, S. (2015). </a:t>
            </a:r>
            <a:r>
              <a:rPr lang="en-US" dirty="0" err="1" smtClean="0"/>
              <a:t>Historia</a:t>
            </a:r>
            <a:r>
              <a:rPr lang="en-US" dirty="0" smtClean="0"/>
              <a:t> de </a:t>
            </a:r>
            <a:r>
              <a:rPr lang="en-US" dirty="0" err="1" smtClean="0"/>
              <a:t>los</a:t>
            </a:r>
            <a:r>
              <a:rPr lang="en-US" dirty="0" smtClean="0"/>
              <a:t> blogs | Del primer blog hasta hoy. </a:t>
            </a:r>
            <a:r>
              <a:rPr lang="en-US" dirty="0">
                <a:hlinkClick r:id="rId4"/>
              </a:rPr>
              <a:t>https://communityanalisis.com/historia-de-los-blogs-el-primer-blog-y-su-popularizacion/#:~:</a:t>
            </a:r>
            <a:r>
              <a:rPr lang="en-US" dirty="0" smtClean="0">
                <a:hlinkClick r:id="rId4"/>
              </a:rPr>
              <a:t>text=La%20palabra%20%E2%80%9Cblog%E2%80%9D%20es%20una,no%20se%20consideraban%20como%20tales</a:t>
            </a:r>
            <a:endParaRPr lang="en-US" dirty="0" smtClean="0"/>
          </a:p>
          <a:p>
            <a:r>
              <a:rPr lang="en-US" dirty="0" err="1"/>
              <a:t>Redator</a:t>
            </a:r>
            <a:r>
              <a:rPr lang="en-US" dirty="0"/>
              <a:t> Rock </a:t>
            </a:r>
            <a:r>
              <a:rPr lang="en-US" dirty="0" smtClean="0"/>
              <a:t>Content. (2019). </a:t>
            </a:r>
            <a:r>
              <a:rPr lang="es-ES" dirty="0"/>
              <a:t>Descubre qué es </a:t>
            </a:r>
            <a:r>
              <a:rPr lang="es-ES" dirty="0" err="1"/>
              <a:t>Blogger</a:t>
            </a:r>
            <a:r>
              <a:rPr lang="es-ES" dirty="0"/>
              <a:t> y cómo crear un blog gratis en </a:t>
            </a:r>
            <a:r>
              <a:rPr lang="es-ES" dirty="0" smtClean="0"/>
              <a:t>Google. </a:t>
            </a:r>
            <a:r>
              <a:rPr lang="en-US" dirty="0">
                <a:hlinkClick r:id="rId5"/>
              </a:rPr>
              <a:t>https://rockcontent.com/es/blog/blogger</a:t>
            </a:r>
            <a:r>
              <a:rPr lang="en-US" dirty="0" smtClean="0">
                <a:hlinkClick r:id="rId5"/>
              </a:rPr>
              <a:t>/</a:t>
            </a:r>
            <a:endParaRPr lang="en-US" dirty="0" smtClean="0"/>
          </a:p>
          <a:p>
            <a:r>
              <a:rPr lang="en-US" dirty="0" smtClean="0"/>
              <a:t>Sanchez Rodríguez, J., y Ruiz </a:t>
            </a:r>
            <a:r>
              <a:rPr lang="en-US" dirty="0" err="1" smtClean="0"/>
              <a:t>Palmero</a:t>
            </a:r>
            <a:r>
              <a:rPr lang="en-US" dirty="0" smtClean="0"/>
              <a:t>, J. (</a:t>
            </a:r>
            <a:r>
              <a:rPr lang="en-US" dirty="0" err="1" smtClean="0"/>
              <a:t>s.f.</a:t>
            </a:r>
            <a:r>
              <a:rPr lang="en-US" dirty="0" smtClean="0"/>
              <a:t>). </a:t>
            </a:r>
            <a:r>
              <a:rPr lang="en-US" dirty="0" err="1" smtClean="0"/>
              <a:t>Uso</a:t>
            </a:r>
            <a:r>
              <a:rPr lang="en-US" dirty="0" smtClean="0"/>
              <a:t> </a:t>
            </a:r>
            <a:r>
              <a:rPr lang="en-US" dirty="0" err="1" smtClean="0"/>
              <a:t>educativo</a:t>
            </a:r>
            <a:r>
              <a:rPr lang="en-US" dirty="0" smtClean="0"/>
              <a:t> de </a:t>
            </a:r>
            <a:r>
              <a:rPr lang="en-US" dirty="0" err="1" smtClean="0"/>
              <a:t>los</a:t>
            </a:r>
            <a:r>
              <a:rPr lang="en-US" dirty="0" smtClean="0"/>
              <a:t> blog: </a:t>
            </a:r>
            <a:r>
              <a:rPr lang="en-US" dirty="0" err="1" smtClean="0"/>
              <a:t>Creación</a:t>
            </a:r>
            <a:r>
              <a:rPr lang="en-US" dirty="0" smtClean="0"/>
              <a:t> de </a:t>
            </a:r>
            <a:r>
              <a:rPr lang="en-US" dirty="0" err="1" smtClean="0"/>
              <a:t>cuentas</a:t>
            </a:r>
            <a:r>
              <a:rPr lang="en-US" dirty="0" smtClean="0"/>
              <a:t> para </a:t>
            </a:r>
            <a:r>
              <a:rPr lang="en-US" dirty="0" err="1" smtClean="0"/>
              <a:t>dar</a:t>
            </a:r>
            <a:r>
              <a:rPr lang="en-US" dirty="0" smtClean="0"/>
              <a:t> de </a:t>
            </a:r>
            <a:r>
              <a:rPr lang="en-US" dirty="0" err="1" smtClean="0"/>
              <a:t>alta</a:t>
            </a:r>
            <a:r>
              <a:rPr lang="en-US" dirty="0" smtClean="0"/>
              <a:t> un blog. </a:t>
            </a:r>
            <a:r>
              <a:rPr lang="en-US" dirty="0">
                <a:hlinkClick r:id="rId6"/>
              </a:rPr>
              <a:t>http://tecnologiaedu.uma.es/materiales/web20/archivos/cap2_Uso_educ_Blog.pdf</a:t>
            </a:r>
            <a:r>
              <a:rPr lang="en-US" dirty="0" smtClean="0"/>
              <a:t> </a:t>
            </a:r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-41402"/>
            <a:ext cx="9144000" cy="329870"/>
          </a:xfrm>
          <a:prstGeom prst="rect">
            <a:avLst/>
          </a:prstGeom>
        </p:spPr>
      </p:pic>
      <p:sp>
        <p:nvSpPr>
          <p:cNvPr id="5" name="Action Button: Home 4">
            <a:hlinkClick r:id="rId8" action="ppaction://hlinksldjump" highlightClick="1"/>
          </p:cNvPr>
          <p:cNvSpPr/>
          <p:nvPr/>
        </p:nvSpPr>
        <p:spPr>
          <a:xfrm>
            <a:off x="63610" y="6144807"/>
            <a:ext cx="604299" cy="379437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899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 cstate="email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339" y="573151"/>
            <a:ext cx="7021322" cy="1743202"/>
          </a:xfrm>
          <a:prstGeom prst="rect">
            <a:avLst/>
          </a:prstGeom>
          <a:ln>
            <a:noFill/>
          </a:ln>
          <a:effectLst>
            <a:outerShdw blurRad="50800" dist="50800" dir="5400000" algn="ctr" rotWithShape="0">
              <a:srgbClr val="000000">
                <a:alpha val="0"/>
              </a:srgbClr>
            </a:outerShdw>
            <a:softEdge rad="112500"/>
          </a:effectLst>
          <a:scene3d>
            <a:camera prst="obliqueTopLeft"/>
            <a:lightRig rig="threePt" dir="t"/>
          </a:scene3d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4592"/>
            <a:ext cx="8229600" cy="1600200"/>
          </a:xfrm>
        </p:spPr>
        <p:txBody>
          <a:bodyPr/>
          <a:lstStyle/>
          <a:p>
            <a:r>
              <a:rPr lang="en-US" dirty="0" smtClean="0"/>
              <a:t>Para </a:t>
            </a:r>
            <a:r>
              <a:rPr lang="en-US" dirty="0" err="1" smtClean="0"/>
              <a:t>más</a:t>
            </a:r>
            <a:r>
              <a:rPr lang="en-US" dirty="0" smtClean="0"/>
              <a:t> </a:t>
            </a:r>
            <a:r>
              <a:rPr lang="en-US" dirty="0" err="1" smtClean="0"/>
              <a:t>información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734056"/>
            <a:ext cx="8229600" cy="3392108"/>
          </a:xfrm>
        </p:spPr>
        <p:txBody>
          <a:bodyPr>
            <a:normAutofit lnSpcReduction="10000"/>
          </a:bodyPr>
          <a:lstStyle/>
          <a:p>
            <a:r>
              <a:rPr lang="es-419" dirty="0" smtClean="0"/>
              <a:t>Puede visitar nuestra página de la Biblioteca: </a:t>
            </a:r>
            <a:r>
              <a:rPr lang="es-419" dirty="0" smtClean="0">
                <a:hlinkClick r:id="rId3"/>
              </a:rPr>
              <a:t>https://biblioteca.sagrado.edu/</a:t>
            </a:r>
            <a:endParaRPr lang="es-419" dirty="0" smtClean="0"/>
          </a:p>
          <a:p>
            <a:r>
              <a:rPr lang="en-US" dirty="0">
                <a:hlinkClick r:id="rId4"/>
              </a:rPr>
              <a:t>https://biblioteca.sagrado.edu/biblioinfoseries</a:t>
            </a:r>
            <a:endParaRPr lang="es-419" dirty="0" smtClean="0"/>
          </a:p>
          <a:p>
            <a:r>
              <a:rPr lang="es-419" dirty="0" smtClean="0"/>
              <a:t>Escríbenos a nuestro chat </a:t>
            </a:r>
            <a:r>
              <a:rPr lang="es-419" b="1" dirty="0" smtClean="0"/>
              <a:t>Pregunte al Bibliotecario </a:t>
            </a:r>
            <a:r>
              <a:rPr lang="es-419" dirty="0" smtClean="0">
                <a:hlinkClick r:id="rId5"/>
              </a:rPr>
              <a:t>https://biblioteca.sagrado.edu/pregunta-al-bibliotecario-0</a:t>
            </a:r>
            <a:endParaRPr lang="es-419" dirty="0" smtClean="0"/>
          </a:p>
          <a:p>
            <a:r>
              <a:rPr lang="es-419" dirty="0" smtClean="0"/>
              <a:t>Contáctenos al 787-728-1515 ext. 4357, 4355</a:t>
            </a:r>
          </a:p>
          <a:p>
            <a:r>
              <a:rPr lang="es-419" dirty="0" smtClean="0"/>
              <a:t>Nos puedes escribir </a:t>
            </a:r>
          </a:p>
          <a:p>
            <a:pPr lvl="1"/>
            <a:r>
              <a:rPr lang="es-419" sz="2000" dirty="0">
                <a:hlinkClick r:id="rId6"/>
              </a:rPr>
              <a:t>m</a:t>
            </a:r>
            <a:r>
              <a:rPr lang="es-419" sz="2000" dirty="0" smtClean="0">
                <a:hlinkClick r:id="rId6"/>
              </a:rPr>
              <a:t>elmarie.candelario@sagrado.edu</a:t>
            </a:r>
            <a:endParaRPr lang="es-419" sz="2000" dirty="0" smtClean="0"/>
          </a:p>
          <a:p>
            <a:pPr lvl="1"/>
            <a:r>
              <a:rPr lang="es-419" sz="2000" dirty="0">
                <a:hlinkClick r:id="rId7"/>
              </a:rPr>
              <a:t>l</a:t>
            </a:r>
            <a:r>
              <a:rPr lang="es-419" sz="2000" dirty="0" smtClean="0">
                <a:hlinkClick r:id="rId7"/>
              </a:rPr>
              <a:t>imarie.colls@sagrado.edu</a:t>
            </a:r>
            <a:endParaRPr lang="es-419" sz="2000" dirty="0" smtClean="0"/>
          </a:p>
          <a:p>
            <a:pPr lvl="1"/>
            <a:endParaRPr lang="es-419" dirty="0" smtClean="0"/>
          </a:p>
          <a:p>
            <a:pPr marL="0" indent="0">
              <a:buNone/>
            </a:pPr>
            <a:endParaRPr lang="es-419" dirty="0" smtClean="0"/>
          </a:p>
          <a:p>
            <a:endParaRPr lang="en-US" dirty="0" smtClean="0"/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41402"/>
            <a:ext cx="9144000" cy="329870"/>
          </a:xfrm>
          <a:prstGeom prst="rect">
            <a:avLst/>
          </a:prstGeom>
        </p:spPr>
      </p:pic>
      <p:sp>
        <p:nvSpPr>
          <p:cNvPr id="6" name="Action Button: Home 5">
            <a:hlinkClick r:id="rId9" action="ppaction://hlinksldjump" highlightClick="1"/>
          </p:cNvPr>
          <p:cNvSpPr/>
          <p:nvPr/>
        </p:nvSpPr>
        <p:spPr>
          <a:xfrm>
            <a:off x="63610" y="6144807"/>
            <a:ext cx="604299" cy="379437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3121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0715"/>
            <a:ext cx="9132234" cy="6368364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88962" y="810377"/>
            <a:ext cx="3543272" cy="3263504"/>
          </a:xfrm>
        </p:spPr>
        <p:txBody>
          <a:bodyPr>
            <a:normAutofit fontScale="92500"/>
          </a:bodyPr>
          <a:lstStyle/>
          <a:p>
            <a:r>
              <a:rPr lang="en-US" b="1" dirty="0" err="1" smtClean="0">
                <a:solidFill>
                  <a:schemeClr val="tx1"/>
                </a:solidFill>
              </a:rPr>
              <a:t>Ser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constante</a:t>
            </a:r>
            <a:endParaRPr lang="en-US" b="1" dirty="0" smtClean="0">
              <a:solidFill>
                <a:schemeClr val="tx1"/>
              </a:solidFill>
            </a:endParaRPr>
          </a:p>
          <a:p>
            <a:r>
              <a:rPr lang="en-US" b="1" dirty="0" smtClean="0">
                <a:solidFill>
                  <a:schemeClr val="tx1"/>
                </a:solidFill>
              </a:rPr>
              <a:t>No </a:t>
            </a:r>
            <a:r>
              <a:rPr lang="en-US" b="1" dirty="0" err="1">
                <a:solidFill>
                  <a:schemeClr val="tx1"/>
                </a:solidFill>
              </a:rPr>
              <a:t>descuidar</a:t>
            </a:r>
            <a:r>
              <a:rPr lang="en-US" b="1" dirty="0">
                <a:solidFill>
                  <a:schemeClr val="tx1"/>
                </a:solidFill>
              </a:rPr>
              <a:t> la </a:t>
            </a:r>
            <a:r>
              <a:rPr lang="en-US" b="1" dirty="0" err="1" smtClean="0">
                <a:solidFill>
                  <a:schemeClr val="tx1"/>
                </a:solidFill>
              </a:rPr>
              <a:t>usabilidad</a:t>
            </a:r>
            <a:endParaRPr lang="en-US" b="1" dirty="0" smtClean="0">
              <a:solidFill>
                <a:schemeClr val="tx1"/>
              </a:solidFill>
            </a:endParaRPr>
          </a:p>
          <a:p>
            <a:r>
              <a:rPr lang="en-US" b="1" dirty="0" err="1">
                <a:solidFill>
                  <a:schemeClr val="tx1"/>
                </a:solidFill>
              </a:rPr>
              <a:t>Ser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personal</a:t>
            </a:r>
          </a:p>
          <a:p>
            <a:r>
              <a:rPr lang="en-US" b="1" dirty="0">
                <a:solidFill>
                  <a:schemeClr val="tx1"/>
                </a:solidFill>
              </a:rPr>
              <a:t>No </a:t>
            </a:r>
            <a:r>
              <a:rPr lang="en-US" b="1" dirty="0" err="1">
                <a:solidFill>
                  <a:schemeClr val="tx1"/>
                </a:solidFill>
              </a:rPr>
              <a:t>darse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por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vencido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demasiado</a:t>
            </a:r>
            <a:r>
              <a:rPr lang="en-US" b="1" dirty="0">
                <a:solidFill>
                  <a:schemeClr val="tx1"/>
                </a:solidFill>
              </a:rPr>
              <a:t> pronto</a:t>
            </a:r>
            <a:r>
              <a:rPr lang="en-US" b="1" dirty="0" smtClean="0">
                <a:solidFill>
                  <a:schemeClr val="tx1"/>
                </a:solidFill>
              </a:rPr>
              <a:t>.</a:t>
            </a:r>
          </a:p>
          <a:p>
            <a:r>
              <a:rPr lang="en-US" b="1" dirty="0" err="1" smtClean="0">
                <a:solidFill>
                  <a:schemeClr val="tx1"/>
                </a:solidFill>
              </a:rPr>
              <a:t>Ser</a:t>
            </a:r>
            <a:r>
              <a:rPr lang="en-US" b="1" dirty="0" smtClean="0">
                <a:solidFill>
                  <a:schemeClr val="tx1"/>
                </a:solidFill>
              </a:rPr>
              <a:t> social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y </a:t>
            </a:r>
            <a:r>
              <a:rPr lang="en-US" b="1" dirty="0" err="1" smtClean="0">
                <a:solidFill>
                  <a:schemeClr val="tx1"/>
                </a:solidFill>
              </a:rPr>
              <a:t>divertirse</a:t>
            </a:r>
            <a:endParaRPr lang="en-US" b="1" dirty="0" smtClean="0">
              <a:solidFill>
                <a:schemeClr val="tx1"/>
              </a:solidFill>
            </a:endParaRPr>
          </a:p>
          <a:p>
            <a:r>
              <a:rPr lang="en-US" b="1" dirty="0" smtClean="0">
                <a:solidFill>
                  <a:schemeClr val="tx1"/>
                </a:solidFill>
              </a:rPr>
              <a:t>No </a:t>
            </a:r>
            <a:r>
              <a:rPr lang="en-US" b="1" dirty="0" err="1" smtClean="0">
                <a:solidFill>
                  <a:schemeClr val="tx1"/>
                </a:solidFill>
              </a:rPr>
              <a:t>descuidar</a:t>
            </a:r>
            <a:r>
              <a:rPr lang="en-US" b="1" dirty="0" smtClean="0">
                <a:solidFill>
                  <a:schemeClr val="tx1"/>
                </a:solidFill>
              </a:rPr>
              <a:t> el SEO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41402"/>
            <a:ext cx="9144000" cy="32987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3576" y="6190488"/>
            <a:ext cx="2133600" cy="667512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-116556" y="2016933"/>
            <a:ext cx="3294018" cy="8503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3600" b="0" kern="1200">
                <a:solidFill>
                  <a:srgbClr val="A32035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Gill Sans"/>
                <a:ea typeface="+mj-ea"/>
                <a:cs typeface="Gill Sans"/>
              </a:defRPr>
            </a:lvl1pPr>
          </a:lstStyle>
          <a:p>
            <a:r>
              <a:rPr lang="en-US" dirty="0" smtClean="0">
                <a:solidFill>
                  <a:srgbClr val="FFFF00"/>
                </a:solidFill>
              </a:rPr>
              <a:t>Las </a:t>
            </a:r>
            <a:r>
              <a:rPr lang="en-US" dirty="0" err="1" smtClean="0">
                <a:solidFill>
                  <a:srgbClr val="FFFF00"/>
                </a:solidFill>
              </a:rPr>
              <a:t>mejores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prácticas</a:t>
            </a:r>
            <a:r>
              <a:rPr lang="en-US" dirty="0" smtClean="0">
                <a:solidFill>
                  <a:srgbClr val="FFFF00"/>
                </a:solidFill>
              </a:rPr>
              <a:t> de Blogger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8" name="Action Button: Home 7">
            <a:hlinkClick r:id="rId5" action="ppaction://hlinksldjump" highlightClick="1"/>
          </p:cNvPr>
          <p:cNvSpPr/>
          <p:nvPr/>
        </p:nvSpPr>
        <p:spPr>
          <a:xfrm>
            <a:off x="63610" y="6144807"/>
            <a:ext cx="604299" cy="379437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684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25" y="197028"/>
            <a:ext cx="9096375" cy="6395796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95345" y="1600200"/>
            <a:ext cx="5201030" cy="42415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dirty="0" smtClean="0">
                <a:solidFill>
                  <a:schemeClr val="bg1"/>
                </a:solidFill>
              </a:rPr>
              <a:t>Según </a:t>
            </a:r>
            <a:r>
              <a:rPr lang="es-ES" dirty="0">
                <a:solidFill>
                  <a:schemeClr val="bg1"/>
                </a:solidFill>
              </a:rPr>
              <a:t>Alejandro </a:t>
            </a:r>
            <a:r>
              <a:rPr lang="es-ES" dirty="0" smtClean="0">
                <a:solidFill>
                  <a:schemeClr val="bg1"/>
                </a:solidFill>
              </a:rPr>
              <a:t>Valero (2007) nos indica que:</a:t>
            </a:r>
          </a:p>
          <a:p>
            <a:r>
              <a:rPr lang="es-ES" dirty="0" smtClean="0">
                <a:solidFill>
                  <a:schemeClr val="bg1"/>
                </a:solidFill>
              </a:rPr>
              <a:t>Los </a:t>
            </a:r>
            <a:r>
              <a:rPr lang="es-ES" dirty="0">
                <a:solidFill>
                  <a:schemeClr val="bg1"/>
                </a:solidFill>
              </a:rPr>
              <a:t>estudiantes crean su propio conocimiento. </a:t>
            </a:r>
            <a:endParaRPr lang="es-ES" dirty="0" smtClean="0">
              <a:solidFill>
                <a:schemeClr val="bg1"/>
              </a:solidFill>
            </a:endParaRPr>
          </a:p>
          <a:p>
            <a:r>
              <a:rPr lang="es-ES" dirty="0" smtClean="0">
                <a:solidFill>
                  <a:schemeClr val="bg1"/>
                </a:solidFill>
              </a:rPr>
              <a:t>La </a:t>
            </a:r>
            <a:r>
              <a:rPr lang="es-ES" dirty="0">
                <a:solidFill>
                  <a:schemeClr val="bg1"/>
                </a:solidFill>
              </a:rPr>
              <a:t>comunicación se ha convertido en un aspecto fundamental de la nueva enseñanza en Internet. </a:t>
            </a:r>
            <a:endParaRPr lang="es-ES" dirty="0" smtClean="0">
              <a:solidFill>
                <a:schemeClr val="bg1"/>
              </a:solidFill>
            </a:endParaRPr>
          </a:p>
          <a:p>
            <a:r>
              <a:rPr lang="es-ES" dirty="0" smtClean="0">
                <a:solidFill>
                  <a:schemeClr val="bg1"/>
                </a:solidFill>
              </a:rPr>
              <a:t>Se </a:t>
            </a:r>
            <a:r>
              <a:rPr lang="es-ES" dirty="0">
                <a:solidFill>
                  <a:schemeClr val="bg1"/>
                </a:solidFill>
              </a:rPr>
              <a:t>vuelve a valorar la escritura como medio de comunicación y de conocimiento</a:t>
            </a:r>
            <a:r>
              <a:rPr lang="es-ES" dirty="0" smtClean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41402"/>
            <a:ext cx="9144000" cy="329870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4608576" y="123533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3600" b="0" kern="1200">
                <a:solidFill>
                  <a:srgbClr val="A32035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Gill Sans"/>
                <a:ea typeface="+mj-ea"/>
                <a:cs typeface="Gill Sans"/>
              </a:defRPr>
            </a:lvl1pPr>
          </a:lstStyle>
          <a:p>
            <a:endParaRPr lang="en-US" dirty="0">
              <a:latin typeface="Elephant" panose="02020904090505020303" pitchFamily="18" charset="0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s-ES" dirty="0" smtClean="0">
                <a:solidFill>
                  <a:schemeClr val="bg1"/>
                </a:solidFill>
              </a:rPr>
              <a:t>El </a:t>
            </a:r>
            <a:r>
              <a:rPr lang="es-ES" dirty="0">
                <a:solidFill>
                  <a:schemeClr val="bg1"/>
                </a:solidFill>
              </a:rPr>
              <a:t>uso de los </a:t>
            </a:r>
            <a:r>
              <a:rPr lang="es-ES" dirty="0" smtClean="0">
                <a:solidFill>
                  <a:schemeClr val="bg1"/>
                </a:solidFill>
              </a:rPr>
              <a:t>blogs </a:t>
            </a:r>
            <a:r>
              <a:rPr lang="es-ES" dirty="0">
                <a:solidFill>
                  <a:schemeClr val="bg1"/>
                </a:solidFill>
              </a:rPr>
              <a:t>contribuye a la formación personal de sus usuarios 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9192" y="6181687"/>
            <a:ext cx="2197608" cy="66751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3576" y="6190488"/>
            <a:ext cx="2133600" cy="667512"/>
          </a:xfrm>
          <a:prstGeom prst="rect">
            <a:avLst/>
          </a:prstGeom>
        </p:spPr>
      </p:pic>
      <p:sp>
        <p:nvSpPr>
          <p:cNvPr id="2" name="Action Button: Forward or Next 1">
            <a:hlinkClick r:id="" action="ppaction://hlinkshowjump?jump=nextslide" highlightClick="1"/>
          </p:cNvPr>
          <p:cNvSpPr/>
          <p:nvPr/>
        </p:nvSpPr>
        <p:spPr>
          <a:xfrm>
            <a:off x="578190" y="6136508"/>
            <a:ext cx="518984" cy="337751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ction Button: Back or Previous 10">
            <a:hlinkClick r:id="" action="ppaction://hlinkshowjump?jump=previousslide" highlightClick="1"/>
          </p:cNvPr>
          <p:cNvSpPr/>
          <p:nvPr/>
        </p:nvSpPr>
        <p:spPr>
          <a:xfrm>
            <a:off x="75539" y="6122504"/>
            <a:ext cx="453224" cy="36576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477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8468"/>
            <a:ext cx="9137059" cy="6386652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20879065">
            <a:off x="823680" y="1999923"/>
            <a:ext cx="7807732" cy="42415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dirty="0" smtClean="0">
                <a:solidFill>
                  <a:schemeClr val="bg1"/>
                </a:solidFill>
              </a:rPr>
              <a:t>Según </a:t>
            </a:r>
            <a:r>
              <a:rPr lang="es-ES" dirty="0">
                <a:solidFill>
                  <a:schemeClr val="bg1"/>
                </a:solidFill>
              </a:rPr>
              <a:t>Alejandro </a:t>
            </a:r>
            <a:r>
              <a:rPr lang="es-ES" dirty="0" smtClean="0">
                <a:solidFill>
                  <a:schemeClr val="bg1"/>
                </a:solidFill>
              </a:rPr>
              <a:t>Valero (2007) nos indica que:</a:t>
            </a:r>
          </a:p>
          <a:p>
            <a:r>
              <a:rPr lang="es-ES" dirty="0" smtClean="0">
                <a:solidFill>
                  <a:schemeClr val="bg1"/>
                </a:solidFill>
              </a:rPr>
              <a:t>La </a:t>
            </a:r>
            <a:r>
              <a:rPr lang="es-ES" dirty="0">
                <a:solidFill>
                  <a:schemeClr val="bg1"/>
                </a:solidFill>
              </a:rPr>
              <a:t>educación ya no se centra solamente en la adquisición de conocimientos, sino en la formación personal continua. </a:t>
            </a:r>
          </a:p>
          <a:p>
            <a:r>
              <a:rPr lang="es-ES" dirty="0" smtClean="0">
                <a:solidFill>
                  <a:schemeClr val="bg1"/>
                </a:solidFill>
              </a:rPr>
              <a:t>Para el alumnado como foro de opinión y ventana para mostrar sus progresos en una determinada actividad, asignatura, etc. </a:t>
            </a:r>
            <a:endParaRPr lang="es-ES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41402"/>
            <a:ext cx="9144000" cy="329870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4608576" y="123533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3600" b="0" kern="1200">
                <a:solidFill>
                  <a:srgbClr val="A32035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Gill Sans"/>
                <a:ea typeface="+mj-ea"/>
                <a:cs typeface="Gill Sans"/>
              </a:defRPr>
            </a:lvl1pPr>
          </a:lstStyle>
          <a:p>
            <a:endParaRPr lang="en-US" dirty="0">
              <a:latin typeface="Elephant" panose="02020904090505020303" pitchFamily="18" charset="0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 rot="20917828">
            <a:off x="-134957" y="363861"/>
            <a:ext cx="8229600" cy="1600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s-ES" dirty="0" smtClean="0">
                <a:solidFill>
                  <a:srgbClr val="FAAF40"/>
                </a:solidFill>
              </a:rPr>
              <a:t>El </a:t>
            </a:r>
            <a:r>
              <a:rPr lang="es-ES" dirty="0">
                <a:solidFill>
                  <a:srgbClr val="FAAF40"/>
                </a:solidFill>
              </a:rPr>
              <a:t>uso de los </a:t>
            </a:r>
            <a:r>
              <a:rPr lang="es-ES" dirty="0" smtClean="0">
                <a:solidFill>
                  <a:srgbClr val="FAAF40"/>
                </a:solidFill>
              </a:rPr>
              <a:t>blogs </a:t>
            </a:r>
            <a:r>
              <a:rPr lang="es-ES" dirty="0">
                <a:solidFill>
                  <a:srgbClr val="FAAF40"/>
                </a:solidFill>
              </a:rPr>
              <a:t>contribuye a la formación personal de sus usuarios </a:t>
            </a:r>
            <a:endParaRPr lang="en-US" dirty="0">
              <a:solidFill>
                <a:srgbClr val="FAAF4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9192" y="6181687"/>
            <a:ext cx="2197608" cy="66751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3576" y="6190488"/>
            <a:ext cx="2133600" cy="667512"/>
          </a:xfrm>
          <a:prstGeom prst="rect">
            <a:avLst/>
          </a:prstGeom>
        </p:spPr>
      </p:pic>
      <p:sp>
        <p:nvSpPr>
          <p:cNvPr id="9" name="Action Button: Home 8">
            <a:hlinkClick r:id="rId5" action="ppaction://hlinksldjump" highlightClick="1"/>
          </p:cNvPr>
          <p:cNvSpPr/>
          <p:nvPr/>
        </p:nvSpPr>
        <p:spPr>
          <a:xfrm>
            <a:off x="1398139" y="6136006"/>
            <a:ext cx="604299" cy="379437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2781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USC 0519 -  Template PowerPoint (Papel Carta)</Template>
  <TotalTime>2773</TotalTime>
  <Words>1933</Words>
  <Application>Microsoft Office PowerPoint</Application>
  <PresentationFormat>Letter Paper (8.5x11 in)</PresentationFormat>
  <Paragraphs>248</Paragraphs>
  <Slides>69</Slides>
  <Notes>0</Notes>
  <HiddenSlides>3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69</vt:i4>
      </vt:variant>
    </vt:vector>
  </HeadingPairs>
  <TitlesOfParts>
    <vt:vector size="77" baseType="lpstr">
      <vt:lpstr>Arial</vt:lpstr>
      <vt:lpstr>Calibri</vt:lpstr>
      <vt:lpstr>Century Gothic</vt:lpstr>
      <vt:lpstr>Courier New</vt:lpstr>
      <vt:lpstr>Elephant</vt:lpstr>
      <vt:lpstr>Gill Sans</vt:lpstr>
      <vt:lpstr>Gill Sans Light</vt:lpstr>
      <vt:lpstr>Office Theme</vt:lpstr>
      <vt:lpstr>PowerPoint Presentation</vt:lpstr>
      <vt:lpstr>Tabla de contenido</vt:lpstr>
      <vt:lpstr>¿Qué es un blog?</vt:lpstr>
      <vt:lpstr>Un poco de historia de blog…</vt:lpstr>
      <vt:lpstr>¿Qué es</vt:lpstr>
      <vt:lpstr>Las mejores prácticas de blogger</vt:lpstr>
      <vt:lpstr>PowerPoint Presentation</vt:lpstr>
      <vt:lpstr>El uso de los blogs contribuye a la formación personal de sus usuarios </vt:lpstr>
      <vt:lpstr>El uso de los blogs contribuye a la formación personal de sus usuarios </vt:lpstr>
      <vt:lpstr>Ejemplos de blog educativos</vt:lpstr>
      <vt:lpstr>Accede a Blogger a través del URL: https://www.blogger.com/</vt:lpstr>
      <vt:lpstr>Tienes que tener una cuenta con Gmail</vt:lpstr>
      <vt:lpstr>Escribe el título del blog</vt:lpstr>
      <vt:lpstr>Personaliza tu dirección de Blog</vt:lpstr>
      <vt:lpstr>Blogger Profile</vt:lpstr>
      <vt:lpstr>Nota sobre los cookies</vt:lpstr>
      <vt:lpstr>Configuración</vt:lpstr>
      <vt:lpstr>Configuración</vt:lpstr>
      <vt:lpstr>Configuración</vt:lpstr>
      <vt:lpstr>Configuración</vt:lpstr>
      <vt:lpstr>Configuración</vt:lpstr>
      <vt:lpstr>Configuración</vt:lpstr>
      <vt:lpstr>Configuración</vt:lpstr>
      <vt:lpstr>Configuración</vt:lpstr>
      <vt:lpstr>Configuración</vt:lpstr>
      <vt:lpstr>Configuración</vt:lpstr>
      <vt:lpstr>Tema Selecciona el tema que te guste para el blog</vt:lpstr>
      <vt:lpstr>Seleccione el tema y le da varias versión de colores</vt:lpstr>
      <vt:lpstr>Tema</vt:lpstr>
      <vt:lpstr>Tema</vt:lpstr>
      <vt:lpstr>Tema</vt:lpstr>
      <vt:lpstr>Tema: Fondo</vt:lpstr>
      <vt:lpstr>Tema: Fondo</vt:lpstr>
      <vt:lpstr>Tema: Ajustar Ancho </vt:lpstr>
      <vt:lpstr>Tema: Diseño </vt:lpstr>
      <vt:lpstr>Tema: Opciones avanzadas </vt:lpstr>
      <vt:lpstr>Tema: Opciones avanzadas </vt:lpstr>
      <vt:lpstr>Tema: Opciones avanzadas </vt:lpstr>
      <vt:lpstr>Tema: Opciones avanzadas </vt:lpstr>
      <vt:lpstr>Tema: Opciones avanzadas </vt:lpstr>
      <vt:lpstr>Tema: Opciones avanzadas </vt:lpstr>
      <vt:lpstr>Tema: Opciones avanzadas </vt:lpstr>
      <vt:lpstr>Tema: Opciones avanzadas </vt:lpstr>
      <vt:lpstr>Tema: Opciones avanzadas </vt:lpstr>
      <vt:lpstr>Diseño</vt:lpstr>
      <vt:lpstr>Diseño: NavBar</vt:lpstr>
      <vt:lpstr>Diseño: NavBar (Barra de navegación)</vt:lpstr>
      <vt:lpstr>Diseño: Título</vt:lpstr>
      <vt:lpstr>Diseño: Título</vt:lpstr>
      <vt:lpstr>Como se ve la imagen luego de la ubicación</vt:lpstr>
      <vt:lpstr>Diseño: Título </vt:lpstr>
      <vt:lpstr>Diseño: Todas las columnas</vt:lpstr>
      <vt:lpstr>Diseño: Todas las columnas</vt:lpstr>
      <vt:lpstr>Páginas</vt:lpstr>
      <vt:lpstr>Páginas</vt:lpstr>
      <vt:lpstr>Páginas</vt:lpstr>
      <vt:lpstr>Diseño: Todas las columnas</vt:lpstr>
      <vt:lpstr>Diseño: Todas las columnas</vt:lpstr>
      <vt:lpstr>Diseño: Todas las columnas</vt:lpstr>
      <vt:lpstr>Ingresos</vt:lpstr>
      <vt:lpstr>Comentarios</vt:lpstr>
      <vt:lpstr>Estadísticas</vt:lpstr>
      <vt:lpstr> Entrada</vt:lpstr>
      <vt:lpstr>Entrada</vt:lpstr>
      <vt:lpstr>Entrada: Vista previa</vt:lpstr>
      <vt:lpstr>Entrada</vt:lpstr>
      <vt:lpstr>Glosario</vt:lpstr>
      <vt:lpstr>Referencias</vt:lpstr>
      <vt:lpstr>Para más información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Helvética bold</dc:title>
  <dc:creator>Microsoft Office User</dc:creator>
  <cp:lastModifiedBy>Conferencia 18</cp:lastModifiedBy>
  <cp:revision>116</cp:revision>
  <dcterms:created xsi:type="dcterms:W3CDTF">2018-06-13T20:22:39Z</dcterms:created>
  <dcterms:modified xsi:type="dcterms:W3CDTF">2020-08-11T14:12:42Z</dcterms:modified>
</cp:coreProperties>
</file>