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8"/>
  </p:notesMasterIdLst>
  <p:sldIdLst>
    <p:sldId id="302" r:id="rId2"/>
    <p:sldId id="262" r:id="rId3"/>
    <p:sldId id="306" r:id="rId4"/>
    <p:sldId id="305" r:id="rId5"/>
    <p:sldId id="257" r:id="rId6"/>
    <p:sldId id="303" r:id="rId7"/>
    <p:sldId id="304" r:id="rId8"/>
    <p:sldId id="312" r:id="rId9"/>
    <p:sldId id="309" r:id="rId10"/>
    <p:sldId id="293" r:id="rId11"/>
    <p:sldId id="310" r:id="rId12"/>
    <p:sldId id="311" r:id="rId13"/>
    <p:sldId id="316" r:id="rId14"/>
    <p:sldId id="317" r:id="rId15"/>
    <p:sldId id="318" r:id="rId16"/>
    <p:sldId id="328" r:id="rId17"/>
    <p:sldId id="313" r:id="rId18"/>
    <p:sldId id="319" r:id="rId19"/>
    <p:sldId id="333" r:id="rId20"/>
    <p:sldId id="334" r:id="rId21"/>
    <p:sldId id="326" r:id="rId22"/>
    <p:sldId id="314" r:id="rId23"/>
    <p:sldId id="320" r:id="rId24"/>
    <p:sldId id="335" r:id="rId25"/>
    <p:sldId id="322" r:id="rId26"/>
    <p:sldId id="325" r:id="rId27"/>
    <p:sldId id="324" r:id="rId28"/>
    <p:sldId id="323" r:id="rId29"/>
    <p:sldId id="329" r:id="rId30"/>
    <p:sldId id="330" r:id="rId31"/>
    <p:sldId id="331" r:id="rId32"/>
    <p:sldId id="332" r:id="rId33"/>
    <p:sldId id="336" r:id="rId34"/>
    <p:sldId id="337" r:id="rId35"/>
    <p:sldId id="327" r:id="rId36"/>
    <p:sldId id="321" r:id="rId37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E28"/>
    <a:srgbClr val="207245"/>
    <a:srgbClr val="A12237"/>
    <a:srgbClr val="FFE000"/>
    <a:srgbClr val="828C06"/>
    <a:srgbClr val="79FADF"/>
    <a:srgbClr val="FFB6D4"/>
    <a:srgbClr val="F41836"/>
    <a:srgbClr val="FEEB2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9893" autoAdjust="0"/>
  </p:normalViewPr>
  <p:slideViewPr>
    <p:cSldViewPr snapToGrid="0" snapToObjects="1"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3483B-4049-6141-9132-F50C5B0A72CB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60A4B-CCFF-EA45-ABE2-8AE73AB54C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721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579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9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8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6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7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5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3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0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7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agado - Logo Bar.pdf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875"/>
            <a:ext cx="91440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7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ca.sagrado.edu/biblio-series-excel-b%C3%A1sic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445">
              <a:schemeClr val="bg1"/>
            </a:gs>
            <a:gs pos="88889">
              <a:schemeClr val="accent1">
                <a:lumMod val="56000"/>
                <a:lumOff val="44000"/>
              </a:schemeClr>
            </a:gs>
            <a:gs pos="4000">
              <a:schemeClr val="accent1">
                <a:lumMod val="5000"/>
                <a:lumOff val="9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66" y="383414"/>
            <a:ext cx="7886700" cy="2082517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20724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4800" b="1" dirty="0" smtClean="0">
                <a:solidFill>
                  <a:srgbClr val="207245"/>
                </a:solidFill>
                <a:latin typeface="Bookman Old Style" panose="02050604050505020204" pitchFamily="18" charset="0"/>
              </a:rPr>
              <a:t>Como </a:t>
            </a:r>
            <a:r>
              <a:rPr lang="en-US" sz="4800" b="1" dirty="0" err="1" smtClean="0">
                <a:solidFill>
                  <a:srgbClr val="207245"/>
                </a:solidFill>
                <a:latin typeface="Bookman Old Style" panose="02050604050505020204" pitchFamily="18" charset="0"/>
              </a:rPr>
              <a:t>utilizar</a:t>
            </a:r>
            <a:r>
              <a:rPr lang="en-US" sz="4800" b="1" dirty="0" smtClean="0">
                <a:solidFill>
                  <a:srgbClr val="207245"/>
                </a:solidFill>
                <a:latin typeface="Bookman Old Style" panose="02050604050505020204" pitchFamily="18" charset="0"/>
              </a:rPr>
              <a:t> Excel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(parte 2)</a:t>
            </a:r>
            <a:b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Microsoft &lt;strong&gt;Excel&lt;/strong&gt; - Wikipedia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7" y="3184635"/>
            <a:ext cx="2260918" cy="2219469"/>
          </a:xfrm>
          <a:prstGeom prst="rect">
            <a:avLst/>
          </a:prstGeom>
        </p:spPr>
      </p:pic>
      <p:pic>
        <p:nvPicPr>
          <p:cNvPr id="23" name="Picture 22" descr="Δωρεάν σκίτσο: Εστίαση, Έννοια ...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96" y="3626424"/>
            <a:ext cx="1027872" cy="1027872"/>
          </a:xfrm>
          <a:prstGeom prst="rect">
            <a:avLst/>
          </a:prstGeom>
        </p:spPr>
      </p:pic>
      <p:pic>
        <p:nvPicPr>
          <p:cNvPr id="28" name="Picture 27" descr="Google Spreadsheets con Gráficos | Baluart.NET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26854" r="2011" b="34712"/>
          <a:stretch/>
        </p:blipFill>
        <p:spPr>
          <a:xfrm>
            <a:off x="6233535" y="4614080"/>
            <a:ext cx="2195671" cy="658270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3320603" y="3959352"/>
            <a:ext cx="466344" cy="374904"/>
          </a:xfrm>
          <a:prstGeom prst="rightArrow">
            <a:avLst/>
          </a:prstGeom>
          <a:solidFill>
            <a:srgbClr val="2072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093117" y="3959352"/>
            <a:ext cx="466344" cy="374904"/>
          </a:xfrm>
          <a:prstGeom prst="rightArrow">
            <a:avLst/>
          </a:prstGeom>
          <a:solidFill>
            <a:srgbClr val="2072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093117" y="3959352"/>
            <a:ext cx="466344" cy="374904"/>
          </a:xfrm>
          <a:prstGeom prst="rightArrow">
            <a:avLst/>
          </a:prstGeom>
          <a:pattFill prst="pct5">
            <a:fgClr>
              <a:srgbClr val="FFFF00"/>
            </a:fgClr>
            <a:bgClr>
              <a:srgbClr val="FFE000"/>
            </a:bgClr>
          </a:pattFill>
          <a:ln w="60325">
            <a:solidFill>
              <a:srgbClr val="207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Uso de Tablas en &lt;strong&gt;Excel&lt;/strong&gt; - referencias estructuradas ~ JLD ...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35" y="3184635"/>
            <a:ext cx="2166790" cy="130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979170" y="1184296"/>
            <a:ext cx="747903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R" sz="3200" dirty="0" smtClean="0"/>
              <a:t>Se utilizan para hacer diferentes cálculos, </a:t>
            </a:r>
            <a:r>
              <a:rPr lang="es-419" sz="3200" dirty="0" smtClean="0"/>
              <a:t>realizar distintas funciones o para contestar preguntas.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DO" sz="3200" dirty="0" smtClean="0"/>
              <a:t>Se utilizan trabajando directamente datos que están escritos o planificando tablas que van a contener datos que llenarás en un futuro y para los cuales tienes proyectado un futuro propósito.</a:t>
            </a:r>
            <a:endParaRPr lang="es-419" sz="32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Fórmulas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6229" y="1138576"/>
            <a:ext cx="874490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smtClean="0"/>
              <a:t>Excel </a:t>
            </a:r>
            <a:r>
              <a:rPr lang="en-US" sz="3200" dirty="0" err="1" smtClean="0"/>
              <a:t>agrupó</a:t>
            </a:r>
            <a:r>
              <a:rPr lang="en-US" sz="3200" dirty="0" smtClean="0"/>
              <a:t> las </a:t>
            </a:r>
            <a:r>
              <a:rPr lang="en-US" sz="3200" dirty="0" err="1" smtClean="0"/>
              <a:t>versiones</a:t>
            </a:r>
            <a:r>
              <a:rPr lang="en-US" sz="3200" dirty="0" smtClean="0"/>
              <a:t> y las </a:t>
            </a:r>
            <a:r>
              <a:rPr lang="en-US" sz="3200" dirty="0" err="1" smtClean="0"/>
              <a:t>organizó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temas</a:t>
            </a:r>
            <a:r>
              <a:rPr lang="en-US" sz="3200" dirty="0" smtClean="0"/>
              <a:t>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Fórmulas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371" r="30417" b="20071"/>
          <a:stretch/>
        </p:blipFill>
        <p:spPr>
          <a:xfrm>
            <a:off x="1181815" y="2043758"/>
            <a:ext cx="6984072" cy="3747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946" y="2014559"/>
            <a:ext cx="3596640" cy="685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03702" y="2174579"/>
            <a:ext cx="67056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4250" b="42148"/>
          <a:stretch/>
        </p:blipFill>
        <p:spPr>
          <a:xfrm>
            <a:off x="3233992" y="2069567"/>
            <a:ext cx="5649023" cy="4018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81000" y="1138576"/>
            <a:ext cx="824103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CO" sz="3200" dirty="0" smtClean="0"/>
              <a:t>Puedes</a:t>
            </a:r>
            <a:r>
              <a:rPr lang="en-US" sz="3200" dirty="0" smtClean="0"/>
              <a:t> </a:t>
            </a:r>
            <a:r>
              <a:rPr lang="en-US" sz="3200" dirty="0" err="1" smtClean="0"/>
              <a:t>acceder</a:t>
            </a:r>
            <a:r>
              <a:rPr lang="en-US" sz="3200" dirty="0" smtClean="0"/>
              <a:t> las formulas que utilizes </a:t>
            </a:r>
            <a:r>
              <a:rPr lang="es-419" sz="3200" dirty="0" smtClean="0"/>
              <a:t>recientemente</a:t>
            </a:r>
            <a:r>
              <a:rPr lang="en-US" sz="3200" dirty="0" smtClean="0"/>
              <a:t>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Fórmulas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8956" y="2533695"/>
            <a:ext cx="1478280" cy="279366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779776" y="2670855"/>
            <a:ext cx="1394460" cy="36576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85800" y="1118912"/>
            <a:ext cx="824103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err="1" smtClean="0"/>
              <a:t>Puedes</a:t>
            </a:r>
            <a:r>
              <a:rPr lang="en-US" sz="3200" dirty="0" smtClean="0"/>
              <a:t> </a:t>
            </a:r>
            <a:r>
              <a:rPr lang="en-US" sz="3200" dirty="0" err="1" smtClean="0"/>
              <a:t>crear</a:t>
            </a:r>
            <a:r>
              <a:rPr lang="en-US" sz="3200" dirty="0" smtClean="0"/>
              <a:t> </a:t>
            </a:r>
            <a:r>
              <a:rPr lang="en-US" sz="3200" dirty="0" err="1" smtClean="0"/>
              <a:t>ecuaciones</a:t>
            </a:r>
            <a:r>
              <a:rPr lang="en-US" sz="3200" dirty="0" smtClean="0"/>
              <a:t> con el </a:t>
            </a:r>
            <a:r>
              <a:rPr lang="en-US" sz="3200" dirty="0" err="1" smtClean="0"/>
              <a:t>uso</a:t>
            </a:r>
            <a:r>
              <a:rPr lang="en-US" sz="3200" dirty="0" smtClean="0"/>
              <a:t> de </a:t>
            </a:r>
            <a:r>
              <a:rPr lang="en-US" sz="3200" dirty="0" err="1" smtClean="0"/>
              <a:t>operaciones</a:t>
            </a:r>
            <a:r>
              <a:rPr lang="en-US" sz="3200" dirty="0" smtClean="0"/>
              <a:t> </a:t>
            </a:r>
            <a:r>
              <a:rPr lang="en-US" sz="3200" dirty="0" err="1" smtClean="0"/>
              <a:t>matemáticas</a:t>
            </a:r>
            <a:r>
              <a:rPr lang="en-US" sz="3200" dirty="0" smtClean="0"/>
              <a:t> y el </a:t>
            </a:r>
            <a:r>
              <a:rPr lang="en-US" sz="3200" dirty="0" err="1" smtClean="0"/>
              <a:t>uso</a:t>
            </a:r>
            <a:r>
              <a:rPr lang="en-US" sz="3200" dirty="0" smtClean="0"/>
              <a:t> de </a:t>
            </a:r>
            <a:r>
              <a:rPr lang="en-US" sz="3200" dirty="0" err="1" smtClean="0"/>
              <a:t>signos</a:t>
            </a:r>
            <a:r>
              <a:rPr lang="en-US" sz="3200" dirty="0" smtClean="0"/>
              <a:t> de </a:t>
            </a:r>
            <a:r>
              <a:rPr lang="en-US" sz="3200" dirty="0" err="1" smtClean="0"/>
              <a:t>puntuación</a:t>
            </a:r>
            <a:r>
              <a:rPr lang="en-US" sz="3200" dirty="0" smtClean="0"/>
              <a:t>: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Fórmulas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0558" y="3294581"/>
            <a:ext cx="3121441" cy="2276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52678" y="3430915"/>
            <a:ext cx="2773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Dobles</a:t>
            </a:r>
            <a:r>
              <a:rPr lang="en-US" sz="2400" dirty="0" smtClean="0"/>
              <a:t> </a:t>
            </a:r>
            <a:r>
              <a:rPr lang="en-US" sz="2400" dirty="0" err="1" smtClean="0"/>
              <a:t>comillas</a:t>
            </a:r>
            <a:r>
              <a:rPr lang="en-US" sz="2400" dirty="0"/>
              <a:t> </a:t>
            </a:r>
            <a:r>
              <a:rPr lang="en-US" sz="2400" dirty="0" smtClean="0"/>
              <a:t> “ “</a:t>
            </a:r>
            <a:endParaRPr lang="en-US" sz="2400" dirty="0"/>
          </a:p>
          <a:p>
            <a:r>
              <a:rPr lang="en-US" sz="2400" dirty="0" smtClean="0"/>
              <a:t>Comas    ,</a:t>
            </a:r>
            <a:endParaRPr lang="en-US" sz="2400" dirty="0"/>
          </a:p>
          <a:p>
            <a:r>
              <a:rPr lang="en-US" sz="2400" dirty="0" smtClean="0"/>
              <a:t>Dos </a:t>
            </a:r>
            <a:r>
              <a:rPr lang="en-US" sz="2400" dirty="0" err="1" smtClean="0"/>
              <a:t>puntos</a:t>
            </a:r>
            <a:r>
              <a:rPr lang="en-US" sz="2400" dirty="0" smtClean="0"/>
              <a:t>   :</a:t>
            </a:r>
          </a:p>
          <a:p>
            <a:r>
              <a:rPr lang="en-US" sz="2400" dirty="0" err="1" smtClean="0"/>
              <a:t>Parentesis</a:t>
            </a:r>
            <a:r>
              <a:rPr lang="en-US" sz="2400" dirty="0" smtClean="0"/>
              <a:t>  ( ) </a:t>
            </a:r>
          </a:p>
          <a:p>
            <a:r>
              <a:rPr lang="en-US" sz="2400" dirty="0" smtClean="0"/>
              <a:t>Diagonal   /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3294580"/>
            <a:ext cx="4029927" cy="23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85800" y="1652312"/>
            <a:ext cx="824103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smtClean="0"/>
              <a:t>El </a:t>
            </a:r>
            <a:r>
              <a:rPr lang="en-US" sz="3200" dirty="0" err="1" smtClean="0"/>
              <a:t>signo</a:t>
            </a:r>
            <a:r>
              <a:rPr lang="en-US" sz="3200" dirty="0" smtClean="0"/>
              <a:t> = </a:t>
            </a:r>
            <a:r>
              <a:rPr lang="en-US" sz="3200" dirty="0" err="1" smtClean="0"/>
              <a:t>activa</a:t>
            </a:r>
            <a:r>
              <a:rPr lang="en-US" sz="3200" dirty="0" smtClean="0"/>
              <a:t> la </a:t>
            </a:r>
            <a:r>
              <a:rPr lang="es-419" sz="3200" dirty="0" smtClean="0"/>
              <a:t>función de las formulas, siempre y cuando </a:t>
            </a:r>
            <a:r>
              <a:rPr lang="en-US" sz="3200" dirty="0" smtClean="0"/>
              <a:t>el </a:t>
            </a:r>
            <a:r>
              <a:rPr lang="es-419" sz="3200" dirty="0" smtClean="0"/>
              <a:t>cursor este pegado al borde izquierdo.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419" sz="3200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Fórmulas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67" t="65704" r="40083" b="21259"/>
          <a:stretch/>
        </p:blipFill>
        <p:spPr>
          <a:xfrm>
            <a:off x="1950719" y="3703320"/>
            <a:ext cx="5724685" cy="230033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950719" y="4566438"/>
            <a:ext cx="1744981" cy="574093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Fórmulas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85800" y="1118912"/>
            <a:ext cx="824103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_tradnl" sz="3200" dirty="0" smtClean="0"/>
              <a:t>Vamos</a:t>
            </a:r>
            <a:r>
              <a:rPr lang="en-US" sz="3200" dirty="0" smtClean="0"/>
              <a:t> a </a:t>
            </a:r>
            <a:r>
              <a:rPr lang="es-419" sz="3200" dirty="0" smtClean="0"/>
              <a:t>estar trabajando con estas fórmulas: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896" t="30342" r="72181" b="19288"/>
          <a:stretch/>
        </p:blipFill>
        <p:spPr>
          <a:xfrm>
            <a:off x="3258869" y="1955030"/>
            <a:ext cx="2485716" cy="416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Fórmulas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0700" y="2575243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400" dirty="0" smtClean="0">
                <a:latin typeface="Bauhaus 93" panose="04030905020B02020C02" pitchFamily="82" charset="0"/>
              </a:rPr>
              <a:t>Vamos a ver </a:t>
            </a:r>
          </a:p>
          <a:p>
            <a:pPr algn="ctr"/>
            <a:r>
              <a:rPr lang="es-PR" sz="4400" dirty="0" smtClean="0">
                <a:latin typeface="Bauhaus 93" panose="04030905020B02020C02" pitchFamily="82" charset="0"/>
              </a:rPr>
              <a:t>los ejemplos</a:t>
            </a:r>
            <a:endParaRPr lang="es-PR" sz="44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8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2571" y="1719811"/>
            <a:ext cx="3918857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8800" b="1" dirty="0" smtClean="0">
                <a:ln>
                  <a:solidFill>
                    <a:schemeClr val="accent5"/>
                  </a:solidFill>
                </a:ln>
                <a:solidFill>
                  <a:srgbClr val="7030A0"/>
                </a:solidFill>
              </a:rPr>
              <a:t>Tablas</a:t>
            </a:r>
            <a:endParaRPr lang="es-EC" sz="8800" b="1" dirty="0">
              <a:ln>
                <a:solidFill>
                  <a:schemeClr val="accent5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342509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E28"/>
                </a:solidFill>
                <a:latin typeface="Brush Script MT" panose="03060802040406070304" pitchFamily="66" charset="0"/>
              </a:rPr>
              <a:t>conectadas</a:t>
            </a:r>
            <a:endParaRPr lang="en-US" sz="8000" b="1" dirty="0">
              <a:solidFill>
                <a:srgbClr val="FF0E28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0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Tablas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conectadas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739140" y="1438952"/>
            <a:ext cx="8069580" cy="44741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419" sz="3500" dirty="0" smtClean="0"/>
              <a:t>Nos permiten organizar la información de una manera mas cómoda para poder trabajar con los datos</a:t>
            </a:r>
            <a:r>
              <a:rPr lang="en-US" sz="3500" dirty="0" smtClean="0"/>
              <a:t>.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500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500" dirty="0" smtClean="0"/>
              <a:t>Son </a:t>
            </a:r>
            <a:r>
              <a:rPr lang="en-US" sz="3500" dirty="0" err="1" smtClean="0"/>
              <a:t>útiles</a:t>
            </a:r>
            <a:r>
              <a:rPr lang="en-US" sz="3500" dirty="0" smtClean="0"/>
              <a:t> </a:t>
            </a:r>
            <a:r>
              <a:rPr lang="en-US" sz="3500" dirty="0" err="1" smtClean="0"/>
              <a:t>cuando</a:t>
            </a:r>
            <a:r>
              <a:rPr lang="en-US" sz="3500" dirty="0" smtClean="0"/>
              <a:t> </a:t>
            </a:r>
            <a:r>
              <a:rPr lang="en-US" sz="3500" dirty="0" err="1" smtClean="0"/>
              <a:t>tengo</a:t>
            </a:r>
            <a:r>
              <a:rPr lang="en-US" sz="3500" dirty="0" smtClean="0"/>
              <a:t> que </a:t>
            </a:r>
            <a:r>
              <a:rPr lang="en-US" sz="3500" dirty="0" err="1" smtClean="0"/>
              <a:t>trabajar</a:t>
            </a:r>
            <a:r>
              <a:rPr lang="en-US" sz="3500" dirty="0" smtClean="0"/>
              <a:t> con </a:t>
            </a:r>
            <a:r>
              <a:rPr lang="en-US" sz="3500" dirty="0" err="1" smtClean="0"/>
              <a:t>distintos</a:t>
            </a:r>
            <a:r>
              <a:rPr lang="en-US" sz="3500" dirty="0" smtClean="0"/>
              <a:t> </a:t>
            </a:r>
            <a:r>
              <a:rPr lang="en-US" sz="3500" dirty="0" err="1" smtClean="0"/>
              <a:t>tipos</a:t>
            </a:r>
            <a:r>
              <a:rPr lang="en-US" sz="3500" dirty="0" smtClean="0"/>
              <a:t> de </a:t>
            </a:r>
            <a:r>
              <a:rPr lang="en-US" sz="3500" dirty="0" err="1" smtClean="0"/>
              <a:t>datos</a:t>
            </a:r>
            <a:r>
              <a:rPr lang="en-US" sz="3500" dirty="0" smtClean="0"/>
              <a:t> o la </a:t>
            </a:r>
            <a:r>
              <a:rPr lang="en-US" sz="3500" dirty="0" err="1" smtClean="0"/>
              <a:t>cantidad</a:t>
            </a:r>
            <a:r>
              <a:rPr lang="en-US" sz="3500" dirty="0" smtClean="0"/>
              <a:t> de </a:t>
            </a:r>
            <a:r>
              <a:rPr lang="en-US" sz="3500" dirty="0" err="1" smtClean="0"/>
              <a:t>datos</a:t>
            </a:r>
            <a:r>
              <a:rPr lang="en-US" sz="3500" dirty="0" smtClean="0"/>
              <a:t> </a:t>
            </a:r>
            <a:r>
              <a:rPr lang="en-US" sz="3500" dirty="0" err="1" smtClean="0"/>
              <a:t>es</a:t>
            </a:r>
            <a:r>
              <a:rPr lang="en-US" sz="3500" dirty="0" smtClean="0"/>
              <a:t> </a:t>
            </a:r>
            <a:r>
              <a:rPr lang="en-US" sz="3500" dirty="0" err="1" smtClean="0"/>
              <a:t>muy</a:t>
            </a:r>
            <a:r>
              <a:rPr lang="en-US" sz="3500" dirty="0" smtClean="0"/>
              <a:t> </a:t>
            </a:r>
            <a:r>
              <a:rPr lang="en-US" sz="3500" dirty="0" err="1" smtClean="0"/>
              <a:t>grande</a:t>
            </a:r>
            <a:r>
              <a:rPr lang="en-US" sz="3500" dirty="0" smtClean="0"/>
              <a:t> </a:t>
            </a:r>
            <a:r>
              <a:rPr lang="en-US" sz="3500" dirty="0" err="1" smtClean="0"/>
              <a:t>como</a:t>
            </a:r>
            <a:r>
              <a:rPr lang="en-US" sz="3500" dirty="0" smtClean="0"/>
              <a:t> para </a:t>
            </a:r>
            <a:r>
              <a:rPr lang="en-US" sz="3500" dirty="0" err="1" smtClean="0"/>
              <a:t>utilizar</a:t>
            </a:r>
            <a:r>
              <a:rPr lang="en-US" sz="3500" dirty="0" smtClean="0"/>
              <a:t> </a:t>
            </a:r>
            <a:r>
              <a:rPr lang="en-US" sz="3500" dirty="0" err="1" smtClean="0"/>
              <a:t>una</a:t>
            </a:r>
            <a:r>
              <a:rPr lang="en-US" sz="3500" dirty="0" smtClean="0"/>
              <a:t> sola </a:t>
            </a:r>
            <a:r>
              <a:rPr lang="en-US" sz="3500" dirty="0" err="1" smtClean="0"/>
              <a:t>tabla</a:t>
            </a:r>
            <a:r>
              <a:rPr lang="en-US" sz="3500" dirty="0" smtClean="0"/>
              <a:t>.</a:t>
            </a:r>
            <a:endParaRPr lang="es-419" sz="3500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41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Tablas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conectadas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417" b="7481"/>
          <a:stretch/>
        </p:blipFill>
        <p:spPr>
          <a:xfrm>
            <a:off x="561975" y="3168735"/>
            <a:ext cx="3581530" cy="1890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416" b="12074"/>
          <a:stretch/>
        </p:blipFill>
        <p:spPr>
          <a:xfrm>
            <a:off x="6612385" y="1908305"/>
            <a:ext cx="2468880" cy="1290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417" b="14889"/>
          <a:stretch/>
        </p:blipFill>
        <p:spPr>
          <a:xfrm>
            <a:off x="5943600" y="3334643"/>
            <a:ext cx="2468880" cy="1211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21750" b="4370"/>
          <a:stretch/>
        </p:blipFill>
        <p:spPr>
          <a:xfrm>
            <a:off x="5398896" y="4638941"/>
            <a:ext cx="2110740" cy="145099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672080" y="2522370"/>
            <a:ext cx="3940305" cy="17301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79520" y="4043682"/>
            <a:ext cx="2164080" cy="19717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3505200" y="4545891"/>
            <a:ext cx="1893696" cy="8185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0622" y="1428765"/>
            <a:ext cx="54112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Puedes</a:t>
            </a:r>
            <a:r>
              <a:rPr lang="en-US" sz="2200" dirty="0" smtClean="0"/>
              <a:t> </a:t>
            </a:r>
            <a:r>
              <a:rPr lang="en-US" sz="2200" dirty="0" err="1" smtClean="0"/>
              <a:t>contruir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tabla</a:t>
            </a:r>
            <a:r>
              <a:rPr lang="en-US" sz="2200" dirty="0" smtClean="0"/>
              <a:t> principal de la </a:t>
            </a:r>
            <a:r>
              <a:rPr lang="en-US" sz="2200" dirty="0" err="1" smtClean="0"/>
              <a:t>cual</a:t>
            </a:r>
            <a:r>
              <a:rPr lang="en-US" sz="2200" dirty="0" smtClean="0"/>
              <a:t> </a:t>
            </a:r>
            <a:r>
              <a:rPr lang="en-US" sz="2200" dirty="0" err="1" smtClean="0"/>
              <a:t>diferentes</a:t>
            </a:r>
            <a:r>
              <a:rPr lang="en-US" sz="2200" dirty="0" smtClean="0"/>
              <a:t> </a:t>
            </a:r>
            <a:r>
              <a:rPr lang="en-US" sz="2200" dirty="0" err="1" smtClean="0"/>
              <a:t>tablas</a:t>
            </a:r>
            <a:r>
              <a:rPr lang="en-US" sz="2200" dirty="0" smtClean="0"/>
              <a:t> </a:t>
            </a:r>
            <a:r>
              <a:rPr lang="en-US" sz="2200" dirty="0" err="1" smtClean="0"/>
              <a:t>obtienen</a:t>
            </a:r>
            <a:r>
              <a:rPr lang="en-US" sz="2200" dirty="0" smtClean="0"/>
              <a:t> </a:t>
            </a:r>
            <a:r>
              <a:rPr lang="en-US" sz="2200" dirty="0" err="1" smtClean="0"/>
              <a:t>los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r>
              <a:rPr lang="en-US" sz="2200" dirty="0" smtClean="0"/>
              <a:t>. Al </a:t>
            </a:r>
            <a:r>
              <a:rPr lang="en-US" sz="2200" dirty="0" err="1" smtClean="0"/>
              <a:t>escribir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la </a:t>
            </a:r>
            <a:r>
              <a:rPr lang="en-US" sz="2200" dirty="0" err="1" smtClean="0"/>
              <a:t>tabla</a:t>
            </a:r>
            <a:r>
              <a:rPr lang="en-US" sz="2200" dirty="0" smtClean="0"/>
              <a:t> principal las </a:t>
            </a:r>
            <a:r>
              <a:rPr lang="en-US" sz="2200" dirty="0" err="1" smtClean="0"/>
              <a:t>demás</a:t>
            </a:r>
            <a:r>
              <a:rPr lang="en-US" sz="2200" dirty="0" smtClean="0"/>
              <a:t> </a:t>
            </a:r>
            <a:r>
              <a:rPr lang="en-US" sz="2200" dirty="0" err="1" smtClean="0"/>
              <a:t>reciben</a:t>
            </a:r>
            <a:r>
              <a:rPr lang="en-US" sz="2200" dirty="0" smtClean="0"/>
              <a:t> </a:t>
            </a:r>
            <a:r>
              <a:rPr lang="en-US" sz="2200" dirty="0" err="1" smtClean="0"/>
              <a:t>los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r>
              <a:rPr lang="en-US" sz="2200" dirty="0" smtClean="0"/>
              <a:t> </a:t>
            </a:r>
            <a:r>
              <a:rPr lang="en-US" sz="2200" dirty="0" err="1" smtClean="0"/>
              <a:t>automáticamente</a:t>
            </a:r>
            <a:endParaRPr lang="es-PR" sz="2200" dirty="0"/>
          </a:p>
        </p:txBody>
      </p:sp>
    </p:spTree>
    <p:extLst>
      <p:ext uri="{BB962C8B-B14F-4D97-AF65-F5344CB8AC3E}">
        <p14:creationId xmlns:p14="http://schemas.microsoft.com/office/powerpoint/2010/main" val="73812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792481"/>
            <a:ext cx="91440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¿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Qué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temas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cubriremos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93462" y="1800864"/>
            <a:ext cx="7547618" cy="344169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4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Repasos</a:t>
            </a:r>
            <a:r>
              <a:rPr lang="en-US" sz="4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US" sz="4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conceptos</a:t>
            </a:r>
            <a:r>
              <a:rPr lang="en-US" sz="4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básicos</a:t>
            </a:r>
            <a:endParaRPr lang="en-US" sz="4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4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Uso</a:t>
            </a:r>
            <a:r>
              <a:rPr lang="en-US" sz="4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 formulas </a:t>
            </a:r>
            <a:r>
              <a:rPr lang="en-US" sz="4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básicas</a:t>
            </a:r>
            <a:endParaRPr lang="en-US" sz="4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4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Conectar</a:t>
            </a:r>
            <a:r>
              <a:rPr lang="en-US" sz="4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tablas</a:t>
            </a:r>
            <a:r>
              <a:rPr lang="en-US" sz="4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con </a:t>
            </a:r>
            <a:r>
              <a:rPr lang="en-US" sz="4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otras</a:t>
            </a:r>
            <a:r>
              <a:rPr lang="en-US" sz="4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tablas</a:t>
            </a:r>
            <a:endParaRPr lang="en-US" sz="4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4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Tablas</a:t>
            </a:r>
            <a:r>
              <a:rPr lang="en-US" sz="4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dinámicas</a:t>
            </a:r>
            <a:r>
              <a:rPr lang="en-US" sz="4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(</a:t>
            </a:r>
            <a:r>
              <a:rPr lang="en-US" sz="4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pivote</a:t>
            </a:r>
            <a:r>
              <a:rPr lang="en-US" sz="4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s-419" sz="4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s-419" sz="28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Tablas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conectadas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417" b="7481"/>
          <a:stretch/>
        </p:blipFill>
        <p:spPr>
          <a:xfrm>
            <a:off x="4800239" y="3489801"/>
            <a:ext cx="4012104" cy="2117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416" b="12074"/>
          <a:stretch/>
        </p:blipFill>
        <p:spPr>
          <a:xfrm>
            <a:off x="678178" y="2448032"/>
            <a:ext cx="2168928" cy="1134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417" b="14889"/>
          <a:stretch/>
        </p:blipFill>
        <p:spPr>
          <a:xfrm>
            <a:off x="706229" y="3706500"/>
            <a:ext cx="2428567" cy="1191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21750" b="4370"/>
          <a:stretch/>
        </p:blipFill>
        <p:spPr>
          <a:xfrm>
            <a:off x="706229" y="5052959"/>
            <a:ext cx="1828247" cy="107856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948706" y="3180719"/>
            <a:ext cx="1749933" cy="11927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</p:cNvCxnSpPr>
          <p:nvPr/>
        </p:nvCxnSpPr>
        <p:spPr>
          <a:xfrm flipV="1">
            <a:off x="2534476" y="4797426"/>
            <a:ext cx="2164163" cy="794814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94200" y="4497799"/>
            <a:ext cx="1404439" cy="509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78" y="1269806"/>
            <a:ext cx="8002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Puedes</a:t>
            </a:r>
            <a:r>
              <a:rPr lang="en-US" sz="2200" dirty="0" smtClean="0"/>
              <a:t> </a:t>
            </a:r>
            <a:r>
              <a:rPr lang="en-US" sz="2200" dirty="0" err="1" smtClean="0"/>
              <a:t>contruir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tabla</a:t>
            </a:r>
            <a:r>
              <a:rPr lang="en-US" sz="2200" dirty="0" smtClean="0"/>
              <a:t> principal que </a:t>
            </a:r>
            <a:r>
              <a:rPr lang="en-US" sz="2200" dirty="0" err="1" smtClean="0"/>
              <a:t>recibe</a:t>
            </a:r>
            <a:r>
              <a:rPr lang="en-US" sz="2200" dirty="0" smtClean="0"/>
              <a:t> </a:t>
            </a:r>
            <a:r>
              <a:rPr lang="en-US" sz="2200" dirty="0" err="1" smtClean="0"/>
              <a:t>los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r>
              <a:rPr lang="en-US" sz="2200" dirty="0" smtClean="0"/>
              <a:t> de </a:t>
            </a:r>
            <a:r>
              <a:rPr lang="en-US" sz="2200" dirty="0" err="1" smtClean="0"/>
              <a:t>otras</a:t>
            </a:r>
            <a:r>
              <a:rPr lang="en-US" sz="2200" dirty="0" smtClean="0"/>
              <a:t> </a:t>
            </a:r>
            <a:r>
              <a:rPr lang="en-US" sz="2200" dirty="0" err="1" smtClean="0"/>
              <a:t>tablas</a:t>
            </a:r>
            <a:r>
              <a:rPr lang="en-US" sz="2200" dirty="0"/>
              <a:t> </a:t>
            </a:r>
            <a:r>
              <a:rPr lang="en-US" sz="2200" dirty="0" err="1" smtClean="0"/>
              <a:t>construidas</a:t>
            </a:r>
            <a:r>
              <a:rPr lang="en-US" sz="2200" dirty="0" smtClean="0"/>
              <a:t> para </a:t>
            </a:r>
            <a:r>
              <a:rPr lang="en-US" sz="2200" dirty="0" err="1" smtClean="0"/>
              <a:t>manejar</a:t>
            </a:r>
            <a:r>
              <a:rPr lang="en-US" sz="2200" dirty="0" smtClean="0"/>
              <a:t> </a:t>
            </a:r>
            <a:r>
              <a:rPr lang="en-US" sz="2200" dirty="0" err="1" smtClean="0"/>
              <a:t>los</a:t>
            </a:r>
            <a:r>
              <a:rPr lang="en-US" sz="2200" dirty="0" smtClean="0"/>
              <a:t> </a:t>
            </a:r>
            <a:r>
              <a:rPr lang="en-US" sz="2200" dirty="0" err="1" smtClean="0"/>
              <a:t>datos</a:t>
            </a:r>
            <a:r>
              <a:rPr lang="en-US" sz="2200" dirty="0" smtClean="0"/>
              <a:t> de </a:t>
            </a:r>
            <a:r>
              <a:rPr lang="en-US" sz="2200" dirty="0" err="1" smtClean="0"/>
              <a:t>manera</a:t>
            </a:r>
            <a:r>
              <a:rPr lang="en-US" sz="2200" dirty="0" smtClean="0"/>
              <a:t> mas </a:t>
            </a:r>
            <a:r>
              <a:rPr lang="en-US" sz="2200" dirty="0" err="1" smtClean="0"/>
              <a:t>específica</a:t>
            </a:r>
            <a:r>
              <a:rPr lang="en-US" sz="2200" dirty="0" smtClean="0"/>
              <a:t>.   </a:t>
            </a:r>
            <a:endParaRPr lang="es-PR" sz="2200" dirty="0"/>
          </a:p>
        </p:txBody>
      </p:sp>
    </p:spTree>
    <p:extLst>
      <p:ext uri="{BB962C8B-B14F-4D97-AF65-F5344CB8AC3E}">
        <p14:creationId xmlns:p14="http://schemas.microsoft.com/office/powerpoint/2010/main" val="3795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Tablas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conectadas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0700" y="2575243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400" dirty="0" smtClean="0">
                <a:latin typeface="Bauhaus 93" panose="04030905020B02020C02" pitchFamily="82" charset="0"/>
              </a:rPr>
              <a:t>Vamos a ver </a:t>
            </a:r>
          </a:p>
          <a:p>
            <a:pPr algn="ctr"/>
            <a:r>
              <a:rPr lang="es-PR" sz="4400" dirty="0" smtClean="0">
                <a:latin typeface="Bauhaus 93" panose="04030905020B02020C02" pitchFamily="82" charset="0"/>
              </a:rPr>
              <a:t>los ejemplos</a:t>
            </a:r>
            <a:endParaRPr lang="es-PR" sz="44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2571" y="1216891"/>
            <a:ext cx="3918857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8800" b="1" dirty="0" smtClean="0">
                <a:ln>
                  <a:solidFill>
                    <a:schemeClr val="accent5"/>
                  </a:solidFill>
                </a:ln>
                <a:solidFill>
                  <a:srgbClr val="7030A0"/>
                </a:solidFill>
              </a:rPr>
              <a:t>Tablas</a:t>
            </a:r>
            <a:endParaRPr lang="es-EC" sz="8800" b="1" dirty="0">
              <a:ln>
                <a:solidFill>
                  <a:schemeClr val="accent5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5417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E28"/>
                </a:solidFill>
                <a:latin typeface="Brush Script MT" panose="03060802040406070304" pitchFamily="66" charset="0"/>
              </a:rPr>
              <a:t>Dinámicas</a:t>
            </a:r>
            <a:endParaRPr lang="en-US" sz="6600" b="1" dirty="0">
              <a:solidFill>
                <a:srgbClr val="FF0E28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78" b="46005" l="6674" r="17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4" t="37556" r="80390" b="53883"/>
          <a:stretch/>
        </p:blipFill>
        <p:spPr>
          <a:xfrm>
            <a:off x="4732060" y="4683208"/>
            <a:ext cx="1317767" cy="1235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298" b="36320" l="7320" r="175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4" t="27778" r="81999" b="62444"/>
          <a:stretch/>
        </p:blipFill>
        <p:spPr>
          <a:xfrm>
            <a:off x="1761720" y="4657046"/>
            <a:ext cx="849113" cy="1288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00" b="26877" l="5597" r="17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3" t="20492" r="81334" b="72372"/>
          <a:stretch/>
        </p:blipFill>
        <p:spPr>
          <a:xfrm>
            <a:off x="3269439" y="4899415"/>
            <a:ext cx="1017375" cy="890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579" b="54056" l="6674" r="17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7" t="46889" r="80530" b="46140"/>
          <a:stretch/>
        </p:blipFill>
        <p:spPr>
          <a:xfrm>
            <a:off x="6495073" y="4741850"/>
            <a:ext cx="1199816" cy="9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7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Tablas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dinámicas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85800" y="1118912"/>
            <a:ext cx="824103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ES" dirty="0"/>
              <a:t>Las </a:t>
            </a:r>
            <a:r>
              <a:rPr lang="es-ES" b="1" dirty="0"/>
              <a:t>tablas dinámicas</a:t>
            </a:r>
            <a:r>
              <a:rPr lang="es-ES" dirty="0"/>
              <a:t> son una herramienta para análisis de datos. Se encargan de resumir y ordenar información. Permiten analizar una gran cantidad de columnas, ayudando a visualizar únicamente la información relevante, con lo que el análisis se torna más sencillo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33" b="6444"/>
          <a:stretch/>
        </p:blipFill>
        <p:spPr>
          <a:xfrm>
            <a:off x="2118638" y="3128195"/>
            <a:ext cx="4906723" cy="2590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12285"/>
            <a:ext cx="5506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Informacion</a:t>
            </a:r>
            <a:r>
              <a:rPr lang="en-US" sz="800" dirty="0" smtClean="0"/>
              <a:t> </a:t>
            </a:r>
            <a:r>
              <a:rPr lang="en-US" sz="800" dirty="0" err="1" smtClean="0"/>
              <a:t>obtenida</a:t>
            </a:r>
            <a:r>
              <a:rPr lang="en-US" sz="800" dirty="0" smtClean="0"/>
              <a:t> de https</a:t>
            </a:r>
            <a:r>
              <a:rPr lang="en-US" sz="800" dirty="0"/>
              <a:t>://wiki.open-office.es/Tablas_dinamicas_en_OpenOffice_Calc_-_Que_son_y_para_que_sirven#:~:text=Las%20tablas%20din%C3%A1micas%20son%20una,an%C3%A1lisis%20se%20torna%20m%C3%A1s%20sencillo.</a:t>
            </a:r>
          </a:p>
        </p:txBody>
      </p:sp>
    </p:spTree>
    <p:extLst>
      <p:ext uri="{BB962C8B-B14F-4D97-AF65-F5344CB8AC3E}">
        <p14:creationId xmlns:p14="http://schemas.microsoft.com/office/powerpoint/2010/main" val="3156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Tablas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dinámicas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79120" y="1393232"/>
            <a:ext cx="824103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ES" sz="3200" b="1" dirty="0" smtClean="0"/>
              <a:t>Recomendaciones: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sz="1600" dirty="0" smtClean="0"/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AutoNum type="arabicPeriod"/>
            </a:pPr>
            <a:r>
              <a:rPr lang="es-ES" sz="2800" dirty="0" smtClean="0"/>
              <a:t>Que estén organizadas en filas y columnas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AutoNum type="arabicPeriod"/>
            </a:pPr>
            <a:r>
              <a:rPr lang="es-ES" sz="2800" dirty="0" smtClean="0"/>
              <a:t>Que no hayan espacio en blanco entre filas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AutoNum type="arabicPeriod"/>
            </a:pPr>
            <a:r>
              <a:rPr lang="es-ES" sz="2800" dirty="0" smtClean="0"/>
              <a:t>Cuida de no tener datos sueltos alrededor de la tabla.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sz="28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sz="2800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0" y="6212285"/>
            <a:ext cx="5506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Informacion</a:t>
            </a:r>
            <a:r>
              <a:rPr lang="en-US" sz="800" dirty="0" smtClean="0"/>
              <a:t> </a:t>
            </a:r>
            <a:r>
              <a:rPr lang="en-US" sz="800" dirty="0" err="1" smtClean="0"/>
              <a:t>obtenida</a:t>
            </a:r>
            <a:r>
              <a:rPr lang="en-US" sz="800" dirty="0" smtClean="0"/>
              <a:t> de https</a:t>
            </a:r>
            <a:r>
              <a:rPr lang="en-US" sz="800" dirty="0"/>
              <a:t>://wiki.open-office.es/Tablas_dinamicas_en_OpenOffice_Calc_-_Que_son_y_para_que_sirven#:~:text=Las%20tablas%20din%C3%A1micas%20son%20una,an%C3%A1lisis%20se%20torna%20m%C3%A1s%20sencillo.</a:t>
            </a:r>
          </a:p>
        </p:txBody>
      </p:sp>
    </p:spTree>
    <p:extLst>
      <p:ext uri="{BB962C8B-B14F-4D97-AF65-F5344CB8AC3E}">
        <p14:creationId xmlns:p14="http://schemas.microsoft.com/office/powerpoint/2010/main" val="3061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Tablas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dinámicas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398780" y="1017312"/>
            <a:ext cx="8346440" cy="51142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ES" sz="2800" dirty="0" smtClean="0"/>
              <a:t>Se dividen en 4 áreas, las cuales son: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sz="17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ES" sz="3000" dirty="0" smtClean="0"/>
              <a:t>    Filtros: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ES" sz="3000" dirty="0"/>
              <a:t> </a:t>
            </a:r>
            <a:r>
              <a:rPr lang="es-ES" sz="3000" dirty="0" smtClean="0"/>
              <a:t>         ¿Cuáles datos yo quiero ver de manera separada?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sz="19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ES" sz="3000" dirty="0" smtClean="0"/>
              <a:t>    Filas y columnas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ES" sz="3000" dirty="0" smtClean="0"/>
              <a:t>	</a:t>
            </a:r>
            <a:r>
              <a:rPr lang="es-PR" sz="2900" dirty="0"/>
              <a:t>¿Quiero los datos se vean horizontal o verticalmente?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sz="1600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ES" sz="3000" dirty="0" smtClean="0"/>
              <a:t>    Valores</a:t>
            </a:r>
            <a:br>
              <a:rPr lang="es-ES" sz="3000" dirty="0" smtClean="0"/>
            </a:br>
            <a:r>
              <a:rPr lang="es-ES" sz="3000" dirty="0" smtClean="0"/>
              <a:t>	¿Qué yo quiero medir?</a:t>
            </a:r>
            <a:endParaRPr lang="es-ES" sz="30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82625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Tablas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dinámicas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85800" y="1118912"/>
            <a:ext cx="824103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ES" dirty="0" smtClean="0"/>
              <a:t>Se dividen en 4 áreas, las cuales son: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000" t="18591" r="416" b="5260"/>
          <a:stretch/>
        </p:blipFill>
        <p:spPr>
          <a:xfrm>
            <a:off x="2893696" y="1719665"/>
            <a:ext cx="2685234" cy="4495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2916" y="3729974"/>
            <a:ext cx="208788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ES" dirty="0"/>
              <a:t> Filtros: </a:t>
            </a:r>
          </a:p>
          <a:p>
            <a:pPr>
              <a:lnSpc>
                <a:spcPct val="130000"/>
              </a:lnSpc>
            </a:pPr>
            <a:r>
              <a:rPr lang="es-ES" dirty="0"/>
              <a:t>    </a:t>
            </a:r>
            <a:r>
              <a:rPr lang="es-ES" dirty="0" smtClean="0"/>
              <a:t> </a:t>
            </a:r>
            <a:r>
              <a:rPr lang="es-ES" dirty="0"/>
              <a:t>¿Cuáles datos yo quiero ver de manera separada?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676526" y="4496338"/>
            <a:ext cx="868680" cy="347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9213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Tablas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dinámicas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85800" y="1118912"/>
            <a:ext cx="824103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ES" dirty="0" smtClean="0"/>
              <a:t>Se dividen en 4 áreas, las cuales son: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000" t="18591" r="416" b="5260"/>
          <a:stretch/>
        </p:blipFill>
        <p:spPr>
          <a:xfrm>
            <a:off x="2893696" y="1719665"/>
            <a:ext cx="2685234" cy="4495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27470" y="4083914"/>
            <a:ext cx="271653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ES" dirty="0"/>
              <a:t> Filas y columnas </a:t>
            </a:r>
            <a:endParaRPr lang="es-ES" dirty="0" smtClean="0"/>
          </a:p>
          <a:p>
            <a:pPr>
              <a:lnSpc>
                <a:spcPct val="130000"/>
              </a:lnSpc>
            </a:pPr>
            <a:r>
              <a:rPr lang="es-ES" dirty="0" smtClean="0"/>
              <a:t>¿Quiero los datos se vean horizontal o verticalmente? </a:t>
            </a:r>
          </a:p>
        </p:txBody>
      </p:sp>
      <p:sp>
        <p:nvSpPr>
          <p:cNvPr id="9" name="Right Arrow 8"/>
          <p:cNvSpPr/>
          <p:nvPr/>
        </p:nvSpPr>
        <p:spPr>
          <a:xfrm rot="10800000">
            <a:off x="5287465" y="4521167"/>
            <a:ext cx="868680" cy="347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1" name="Right Arrow 10"/>
          <p:cNvSpPr/>
          <p:nvPr/>
        </p:nvSpPr>
        <p:spPr>
          <a:xfrm rot="10800000">
            <a:off x="3908245" y="5363896"/>
            <a:ext cx="868680" cy="347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354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Tablas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dinámicas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85800" y="1118912"/>
            <a:ext cx="824103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ES" sz="2400" dirty="0" smtClean="0"/>
              <a:t>Se dividen en 4 áreas, las cuales son: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4000" t="18591" r="416" b="5260"/>
          <a:stretch/>
        </p:blipFill>
        <p:spPr>
          <a:xfrm>
            <a:off x="2893696" y="1719665"/>
            <a:ext cx="2685234" cy="4495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28561" y="5030327"/>
            <a:ext cx="271653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ES" dirty="0"/>
              <a:t> </a:t>
            </a:r>
            <a:r>
              <a:rPr lang="es-ES" dirty="0" smtClean="0"/>
              <a:t>Valores</a:t>
            </a:r>
          </a:p>
          <a:p>
            <a:pPr>
              <a:lnSpc>
                <a:spcPct val="130000"/>
              </a:lnSpc>
            </a:pPr>
            <a:r>
              <a:rPr lang="es-ES" dirty="0" smtClean="0"/>
              <a:t>¿Qué </a:t>
            </a:r>
            <a:r>
              <a:rPr lang="es-ES" dirty="0"/>
              <a:t>yo quiero medir?</a:t>
            </a:r>
          </a:p>
        </p:txBody>
      </p:sp>
      <p:sp>
        <p:nvSpPr>
          <p:cNvPr id="4" name="Right Arrow 3"/>
          <p:cNvSpPr/>
          <p:nvPr/>
        </p:nvSpPr>
        <p:spPr>
          <a:xfrm rot="10800000">
            <a:off x="5396050" y="5321188"/>
            <a:ext cx="868680" cy="347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928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9083" b="6741"/>
          <a:stretch/>
        </p:blipFill>
        <p:spPr>
          <a:xfrm>
            <a:off x="1447708" y="1798003"/>
            <a:ext cx="6248584" cy="46221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Tablas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dinámicas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85800" y="1118912"/>
            <a:ext cx="824103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ES" sz="2400" dirty="0" smtClean="0"/>
              <a:t>Excel te da unas recomendaciones según el tipo de datos</a:t>
            </a:r>
            <a:r>
              <a:rPr lang="es-ES" dirty="0" smtClean="0"/>
              <a:t>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dirty="0" smtClean="0"/>
          </a:p>
        </p:txBody>
      </p:sp>
      <p:sp>
        <p:nvSpPr>
          <p:cNvPr id="4" name="Right Arrow 3"/>
          <p:cNvSpPr/>
          <p:nvPr/>
        </p:nvSpPr>
        <p:spPr>
          <a:xfrm rot="10800000">
            <a:off x="5626486" y="4206240"/>
            <a:ext cx="868680" cy="347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Rectangle 5"/>
          <p:cNvSpPr/>
          <p:nvPr/>
        </p:nvSpPr>
        <p:spPr>
          <a:xfrm>
            <a:off x="4175760" y="2651760"/>
            <a:ext cx="1280160" cy="310896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1" name="Right Arrow 10"/>
          <p:cNvSpPr/>
          <p:nvPr/>
        </p:nvSpPr>
        <p:spPr>
          <a:xfrm rot="10800000">
            <a:off x="2087880" y="2198512"/>
            <a:ext cx="868680" cy="347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8" name="TextBox 7"/>
          <p:cNvSpPr txBox="1"/>
          <p:nvPr/>
        </p:nvSpPr>
        <p:spPr>
          <a:xfrm>
            <a:off x="3215640" y="1996440"/>
            <a:ext cx="60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R" sz="2400" b="1" dirty="0" smtClean="0"/>
              <a:t>1</a:t>
            </a:r>
            <a:endParaRPr lang="es-PR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47474" y="4109098"/>
            <a:ext cx="60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R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89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6227" y="1657224"/>
            <a:ext cx="5731546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8800" b="1" dirty="0" smtClean="0">
                <a:ln>
                  <a:solidFill>
                    <a:schemeClr val="accent5"/>
                  </a:solidFill>
                </a:ln>
                <a:solidFill>
                  <a:srgbClr val="7030A0"/>
                </a:solidFill>
              </a:rPr>
              <a:t>Primera experiencia</a:t>
            </a:r>
            <a:endParaRPr lang="es-EC" sz="8800" b="1" dirty="0">
              <a:ln>
                <a:solidFill>
                  <a:schemeClr val="accent5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9083" b="6741"/>
          <a:stretch/>
        </p:blipFill>
        <p:spPr>
          <a:xfrm>
            <a:off x="1447708" y="2276059"/>
            <a:ext cx="5602316" cy="41441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Tablas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dinámicas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85800" y="1118912"/>
            <a:ext cx="824103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ES" sz="2400" dirty="0" smtClean="0"/>
              <a:t>Excel te da unas recomendaciones </a:t>
            </a:r>
            <a:r>
              <a:rPr lang="es-ES" sz="2400" dirty="0" smtClean="0"/>
              <a:t>para crear tablas dinámicas según </a:t>
            </a:r>
            <a:r>
              <a:rPr lang="es-ES" sz="2400" dirty="0" smtClean="0"/>
              <a:t>el tipo de datos: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931920" y="3063240"/>
            <a:ext cx="1133856" cy="269748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" name="TextBox 1"/>
          <p:cNvSpPr txBox="1"/>
          <p:nvPr/>
        </p:nvSpPr>
        <p:spPr>
          <a:xfrm>
            <a:off x="243885" y="5124575"/>
            <a:ext cx="312129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R" sz="2000" b="1" dirty="0" smtClean="0"/>
              <a:t>Como tambié</a:t>
            </a:r>
            <a:r>
              <a:rPr lang="es-PR" sz="2000" b="1" dirty="0" smtClean="0"/>
              <a:t>n </a:t>
            </a:r>
            <a:r>
              <a:rPr lang="es-PR" sz="2000" b="1" dirty="0"/>
              <a:t>p</a:t>
            </a:r>
            <a:r>
              <a:rPr lang="es-PR" sz="2000" b="1" dirty="0" smtClean="0"/>
              <a:t>uedo decidir comenzar </a:t>
            </a:r>
            <a:r>
              <a:rPr lang="es-PR" sz="2000" b="1" dirty="0" smtClean="0"/>
              <a:t>con una tabla dinámica en blanco</a:t>
            </a:r>
            <a:endParaRPr lang="es-PR" sz="2000" b="1" dirty="0"/>
          </a:p>
        </p:txBody>
      </p:sp>
      <p:sp>
        <p:nvSpPr>
          <p:cNvPr id="4" name="Right Arrow 3"/>
          <p:cNvSpPr/>
          <p:nvPr/>
        </p:nvSpPr>
        <p:spPr>
          <a:xfrm>
            <a:off x="3259835" y="5379726"/>
            <a:ext cx="868680" cy="347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9" name="Right Arrow 8"/>
          <p:cNvSpPr/>
          <p:nvPr/>
        </p:nvSpPr>
        <p:spPr>
          <a:xfrm rot="10800000">
            <a:off x="4879893" y="3460237"/>
            <a:ext cx="868680" cy="34777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3" name="TextBox 12"/>
          <p:cNvSpPr txBox="1"/>
          <p:nvPr/>
        </p:nvSpPr>
        <p:spPr>
          <a:xfrm>
            <a:off x="5866544" y="3388237"/>
            <a:ext cx="220760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R" sz="2000" b="1" dirty="0" smtClean="0"/>
              <a:t>Recomendaciones</a:t>
            </a:r>
            <a:endParaRPr lang="es-PR" sz="2000" b="1" dirty="0"/>
          </a:p>
        </p:txBody>
      </p:sp>
    </p:spTree>
    <p:extLst>
      <p:ext uri="{BB962C8B-B14F-4D97-AF65-F5344CB8AC3E}">
        <p14:creationId xmlns:p14="http://schemas.microsoft.com/office/powerpoint/2010/main" val="32714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2050" t="39497" r="837" b="5904"/>
          <a:stretch/>
        </p:blipFill>
        <p:spPr>
          <a:xfrm>
            <a:off x="1566896" y="2108602"/>
            <a:ext cx="3538504" cy="40081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Tablas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dinámicas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85800" y="1118912"/>
            <a:ext cx="824103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ES" sz="2400" dirty="0" smtClean="0"/>
              <a:t>Puedes editar ciertos aspecto de las tablas dinámicas: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dirty="0" smtClean="0"/>
          </a:p>
        </p:txBody>
      </p:sp>
      <p:sp>
        <p:nvSpPr>
          <p:cNvPr id="4" name="Right Arrow 3"/>
          <p:cNvSpPr/>
          <p:nvPr/>
        </p:nvSpPr>
        <p:spPr>
          <a:xfrm rot="10800000">
            <a:off x="5245417" y="4731251"/>
            <a:ext cx="868680" cy="347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Rectangle 5"/>
          <p:cNvSpPr/>
          <p:nvPr/>
        </p:nvSpPr>
        <p:spPr>
          <a:xfrm>
            <a:off x="3619500" y="2873046"/>
            <a:ext cx="1703070" cy="247923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" name="TextBox 1"/>
          <p:cNvSpPr txBox="1"/>
          <p:nvPr/>
        </p:nvSpPr>
        <p:spPr>
          <a:xfrm>
            <a:off x="6114097" y="4150935"/>
            <a:ext cx="270414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R" sz="2000" b="1" dirty="0" smtClean="0"/>
              <a:t>La opción “</a:t>
            </a:r>
            <a:r>
              <a:rPr lang="es-PR" sz="2000" b="1" dirty="0" err="1"/>
              <a:t>v</a:t>
            </a:r>
            <a:r>
              <a:rPr lang="es-PR" sz="2000" b="1" dirty="0" err="1" smtClean="0"/>
              <a:t>alue</a:t>
            </a:r>
            <a:r>
              <a:rPr lang="es-PR" sz="2000" b="1" dirty="0" smtClean="0"/>
              <a:t> </a:t>
            </a:r>
            <a:r>
              <a:rPr lang="es-PR" sz="2000" b="1" dirty="0" err="1"/>
              <a:t>s</a:t>
            </a:r>
            <a:r>
              <a:rPr lang="es-PR" sz="2000" b="1" dirty="0" err="1" smtClean="0"/>
              <a:t>etting</a:t>
            </a:r>
            <a:r>
              <a:rPr lang="es-PR" sz="2000" b="1" dirty="0" smtClean="0"/>
              <a:t> </a:t>
            </a:r>
            <a:r>
              <a:rPr lang="es-PR" sz="2000" b="1" dirty="0" err="1" smtClean="0"/>
              <a:t>field</a:t>
            </a:r>
            <a:r>
              <a:rPr lang="es-PR" sz="2000" b="1" dirty="0" smtClean="0"/>
              <a:t>” me permite cambiar detalles para </a:t>
            </a:r>
            <a:r>
              <a:rPr lang="es-PR" sz="2000" b="1" dirty="0" smtClean="0"/>
              <a:t>customizar </a:t>
            </a:r>
            <a:r>
              <a:rPr lang="es-PR" sz="2000" b="1" dirty="0" smtClean="0"/>
              <a:t>el análisis. </a:t>
            </a:r>
            <a:endParaRPr lang="es-PR" sz="2000" b="1" dirty="0"/>
          </a:p>
        </p:txBody>
      </p:sp>
    </p:spTree>
    <p:extLst>
      <p:ext uri="{BB962C8B-B14F-4D97-AF65-F5344CB8AC3E}">
        <p14:creationId xmlns:p14="http://schemas.microsoft.com/office/powerpoint/2010/main" val="37253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583" t="3925" r="30833" b="27926"/>
          <a:stretch/>
        </p:blipFill>
        <p:spPr>
          <a:xfrm>
            <a:off x="831347" y="1798003"/>
            <a:ext cx="4491223" cy="45808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Tablas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dinámicas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85800" y="1118912"/>
            <a:ext cx="824103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s-ES" sz="2400" dirty="0"/>
              <a:t>Puedes editar ciertos aspecto de las tablas dinámicas: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s-ES" dirty="0" smtClean="0"/>
          </a:p>
        </p:txBody>
      </p:sp>
      <p:sp>
        <p:nvSpPr>
          <p:cNvPr id="4" name="Right Arrow 3"/>
          <p:cNvSpPr/>
          <p:nvPr/>
        </p:nvSpPr>
        <p:spPr>
          <a:xfrm rot="10800000">
            <a:off x="4888230" y="4088427"/>
            <a:ext cx="868680" cy="347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6" name="Rectangle 5"/>
          <p:cNvSpPr/>
          <p:nvPr/>
        </p:nvSpPr>
        <p:spPr>
          <a:xfrm>
            <a:off x="1335312" y="2880972"/>
            <a:ext cx="3434808" cy="312358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" name="TextBox 1"/>
          <p:cNvSpPr txBox="1"/>
          <p:nvPr/>
        </p:nvSpPr>
        <p:spPr>
          <a:xfrm>
            <a:off x="5875019" y="3138932"/>
            <a:ext cx="2537461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R" sz="2000" b="1" dirty="0" smtClean="0"/>
              <a:t>Puedo cambiar el </a:t>
            </a:r>
            <a:r>
              <a:rPr lang="es-PR" sz="2000" b="1" dirty="0" smtClean="0"/>
              <a:t>título </a:t>
            </a:r>
            <a:r>
              <a:rPr lang="es-PR" sz="2000" b="1" dirty="0" smtClean="0"/>
              <a:t>y la función que quiero que haga. </a:t>
            </a:r>
          </a:p>
          <a:p>
            <a:endParaRPr lang="es-PR" sz="2000" b="1" dirty="0"/>
          </a:p>
          <a:p>
            <a:r>
              <a:rPr lang="es-PR" sz="2000" b="1" dirty="0" smtClean="0"/>
              <a:t>Por ejemplo, sacar el promedio, contar, sumar, entre otros.</a:t>
            </a:r>
            <a:endParaRPr lang="es-PR" sz="2000" b="1" dirty="0"/>
          </a:p>
        </p:txBody>
      </p:sp>
    </p:spTree>
    <p:extLst>
      <p:ext uri="{BB962C8B-B14F-4D97-AF65-F5344CB8AC3E}">
        <p14:creationId xmlns:p14="http://schemas.microsoft.com/office/powerpoint/2010/main" val="39021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321"/>
            <a:ext cx="9144000" cy="93268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Propósito</a:t>
            </a:r>
            <a:endParaRPr lang="en-US" sz="6000" dirty="0">
              <a:solidFill>
                <a:schemeClr val="bg1"/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392" y="4160520"/>
            <a:ext cx="785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Poder</a:t>
            </a:r>
            <a:r>
              <a:rPr lang="en-US" sz="2800" dirty="0" smtClean="0"/>
              <a:t> </a:t>
            </a:r>
            <a:r>
              <a:rPr lang="en-US" sz="2800" dirty="0" err="1" smtClean="0"/>
              <a:t>hacer</a:t>
            </a:r>
            <a:r>
              <a:rPr lang="en-US" sz="2800" dirty="0" smtClean="0"/>
              <a:t> un </a:t>
            </a:r>
            <a:r>
              <a:rPr lang="en-US" sz="2800" dirty="0" err="1" smtClean="0"/>
              <a:t>análisis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mi </a:t>
            </a:r>
            <a:r>
              <a:rPr lang="en-US" sz="2800" dirty="0" err="1" smtClean="0"/>
              <a:t>ganancias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vendedor</a:t>
            </a:r>
            <a:r>
              <a:rPr lang="en-US" sz="2800" dirty="0" smtClean="0"/>
              <a:t> a tiempo </a:t>
            </a:r>
            <a:r>
              <a:rPr lang="en-US" sz="2800" dirty="0" err="1" smtClean="0"/>
              <a:t>parcial</a:t>
            </a:r>
            <a:r>
              <a:rPr lang="en-US" sz="2800" dirty="0"/>
              <a:t>.</a:t>
            </a:r>
          </a:p>
        </p:txBody>
      </p:sp>
      <p:pic>
        <p:nvPicPr>
          <p:cNvPr id="2" name="Picture 1" descr="เด็กชาย นักธุรกิจ ...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35" y="1677574"/>
            <a:ext cx="2554605" cy="20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tx2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Propósito</a:t>
            </a:r>
            <a:endParaRPr lang="en-US" sz="6000" dirty="0">
              <a:solidFill>
                <a:schemeClr val="tx2"/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983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¿Con </a:t>
            </a:r>
            <a:r>
              <a:rPr lang="en-US" sz="2800" dirty="0" err="1"/>
              <a:t>q</a:t>
            </a:r>
            <a:r>
              <a:rPr lang="en-US" sz="2800" dirty="0" err="1" smtClean="0"/>
              <a:t>ué</a:t>
            </a:r>
            <a:r>
              <a:rPr lang="en-US" sz="2800" dirty="0" smtClean="0"/>
              <a:t> </a:t>
            </a:r>
            <a:r>
              <a:rPr lang="en-US" sz="2800" dirty="0" err="1" smtClean="0"/>
              <a:t>datos</a:t>
            </a:r>
            <a:r>
              <a:rPr lang="en-US" sz="2800" dirty="0"/>
              <a:t> </a:t>
            </a:r>
            <a:r>
              <a:rPr lang="en-US" sz="2800" dirty="0" err="1" smtClean="0"/>
              <a:t>estaré</a:t>
            </a:r>
            <a:r>
              <a:rPr lang="en-US" sz="2800" dirty="0" smtClean="0"/>
              <a:t> </a:t>
            </a:r>
            <a:r>
              <a:rPr lang="en-US" sz="2800" dirty="0" err="1" smtClean="0"/>
              <a:t>trabajando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367280" y="2719969"/>
            <a:ext cx="47725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Ventas:</a:t>
            </a:r>
          </a:p>
          <a:p>
            <a:endParaRPr lang="en-US" sz="1400" dirty="0" smtClean="0"/>
          </a:p>
          <a:p>
            <a:r>
              <a:rPr lang="en-US" sz="2800" dirty="0" smtClean="0"/>
              <a:t>1. </a:t>
            </a:r>
            <a:r>
              <a:rPr lang="es-PR" sz="2800" dirty="0" smtClean="0"/>
              <a:t>Que producto vend</a:t>
            </a:r>
            <a:r>
              <a:rPr lang="es-PR" sz="2800" dirty="0"/>
              <a:t>í</a:t>
            </a:r>
            <a:endParaRPr lang="es-PR" sz="2800" dirty="0" smtClean="0"/>
          </a:p>
          <a:p>
            <a:r>
              <a:rPr lang="es-PR" sz="2800" dirty="0" smtClean="0"/>
              <a:t>2. En que pueblos hice venta</a:t>
            </a:r>
          </a:p>
          <a:p>
            <a:r>
              <a:rPr lang="es-PR" sz="2800" dirty="0" smtClean="0"/>
              <a:t>3. En que meses generé dinero</a:t>
            </a:r>
          </a:p>
          <a:p>
            <a:r>
              <a:rPr lang="en-US" sz="2800" dirty="0" smtClean="0"/>
              <a:t>4. </a:t>
            </a:r>
            <a:r>
              <a:rPr lang="es-419" sz="2800" dirty="0" smtClean="0"/>
              <a:t>Cuantos productos vendí</a:t>
            </a:r>
          </a:p>
          <a:p>
            <a:r>
              <a:rPr lang="es-419" sz="2800" dirty="0" smtClean="0"/>
              <a:t>5. Cuanto invertí</a:t>
            </a:r>
          </a:p>
          <a:p>
            <a:r>
              <a:rPr lang="en-US" sz="2800" dirty="0" smtClean="0"/>
              <a:t>6. </a:t>
            </a:r>
            <a:r>
              <a:rPr lang="es-419" sz="2800" dirty="0" smtClean="0"/>
              <a:t>Cuando dinero neto gané</a:t>
            </a:r>
          </a:p>
        </p:txBody>
      </p:sp>
      <p:pic>
        <p:nvPicPr>
          <p:cNvPr id="8" name="Picture 7" descr="เด็กชาย นักธุรกิจ ...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7" y="274320"/>
            <a:ext cx="2061573" cy="16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1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Tablas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dinámicas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0700" y="2575243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400" dirty="0" smtClean="0">
                <a:latin typeface="Bauhaus 93" panose="04030905020B02020C02" pitchFamily="82" charset="0"/>
              </a:rPr>
              <a:t>Vamos a ver </a:t>
            </a:r>
          </a:p>
          <a:p>
            <a:pPr algn="ctr"/>
            <a:r>
              <a:rPr lang="es-PR" sz="4400" dirty="0" smtClean="0">
                <a:latin typeface="Bauhaus 93" panose="04030905020B02020C02" pitchFamily="82" charset="0"/>
              </a:rPr>
              <a:t>los ejemplos</a:t>
            </a:r>
            <a:endParaRPr lang="es-PR" sz="44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0" y="472440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Soporte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 de Office </a:t>
            </a:r>
          </a:p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(para mas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información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)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889" r="2583" b="8370"/>
          <a:stretch/>
        </p:blipFill>
        <p:spPr>
          <a:xfrm>
            <a:off x="600275" y="1935480"/>
            <a:ext cx="7943449" cy="370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02119"/>
            <a:ext cx="766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Taller anterior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19631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https://biblioteca.sagrado.edu/biblio-series-excel-b%C3%A1sico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54" t="12108" r="3846" b="6980"/>
          <a:stretch/>
        </p:blipFill>
        <p:spPr>
          <a:xfrm>
            <a:off x="304800" y="1842645"/>
            <a:ext cx="8625821" cy="41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0858678">
            <a:off x="-768097" y="630322"/>
            <a:ext cx="603504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tx2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Propósito</a:t>
            </a:r>
            <a:endParaRPr lang="en-US" sz="6000" dirty="0">
              <a:solidFill>
                <a:schemeClr val="tx2"/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Gente Blanca 3d Que Se Inclina Detrás Contra Una Pregunta Stock de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940">
            <a:off x="6837056" y="3659279"/>
            <a:ext cx="1801368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tios gratuitos para que hagás presentaciones creativas | Aula 2.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91" y="1965956"/>
            <a:ext cx="4369980" cy="26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321"/>
            <a:ext cx="9144000" cy="93268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Propósito</a:t>
            </a:r>
            <a:endParaRPr lang="en-US" sz="6000" dirty="0">
              <a:solidFill>
                <a:schemeClr val="bg1"/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pic>
        <p:nvPicPr>
          <p:cNvPr id="5" name="Picture 4" descr="Woman &lt;strong&gt;Teacher&lt;/strong&gt; Cartoon Free Stock Photo - Public Domain ...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1581595"/>
            <a:ext cx="3261987" cy="2329262"/>
          </a:xfrm>
          <a:prstGeom prst="rect">
            <a:avLst/>
          </a:prstGeom>
        </p:spPr>
      </p:pic>
      <p:pic>
        <p:nvPicPr>
          <p:cNvPr id="6" name="Picture 5" descr="Not Recontracting? What to Do After JET - GAJET, Gunma AJE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12" y="1652792"/>
            <a:ext cx="3199172" cy="1698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0392" y="4160520"/>
            <a:ext cx="785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dirty="0" smtClean="0"/>
              <a:t>Construir un documento en </a:t>
            </a:r>
            <a:r>
              <a:rPr lang="es-419" sz="2400" i="1" dirty="0" smtClean="0"/>
              <a:t>Excel</a:t>
            </a:r>
            <a:r>
              <a:rPr lang="es-419" sz="2400" dirty="0" smtClean="0"/>
              <a:t> en el cual trabajar todos los </a:t>
            </a:r>
            <a:r>
              <a:rPr lang="es-SV" sz="2400" dirty="0" smtClean="0"/>
              <a:t>aspectos medulares </a:t>
            </a:r>
            <a:r>
              <a:rPr lang="en-US" sz="2400" dirty="0" smtClean="0"/>
              <a:t>que </a:t>
            </a:r>
            <a:r>
              <a:rPr lang="es-419" sz="2400" dirty="0" smtClean="0"/>
              <a:t>tiene que ver con el trabajo </a:t>
            </a:r>
            <a:r>
              <a:rPr lang="es-DO" sz="2400" dirty="0" smtClean="0"/>
              <a:t>con los </a:t>
            </a:r>
            <a:r>
              <a:rPr lang="es-PY" sz="2400" dirty="0" smtClean="0"/>
              <a:t>estudiantes, de manera que le facilite trabajar y reportar esos datos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38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tx2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Propósito</a:t>
            </a:r>
            <a:endParaRPr lang="en-US" sz="6000" dirty="0">
              <a:solidFill>
                <a:schemeClr val="tx2"/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pic>
        <p:nvPicPr>
          <p:cNvPr id="5" name="Picture 4" descr="Woman &lt;strong&gt;Teacher&lt;/strong&gt; Cartoon Free Stock Photo - Public Domain ...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9" y="459406"/>
            <a:ext cx="1613950" cy="1152461"/>
          </a:xfrm>
          <a:prstGeom prst="rect">
            <a:avLst/>
          </a:prstGeom>
        </p:spPr>
      </p:pic>
      <p:pic>
        <p:nvPicPr>
          <p:cNvPr id="6" name="Picture 5" descr="Not Recontracting? What to Do After JET - GAJET, Gunma AJE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524" y="459406"/>
            <a:ext cx="1799688" cy="955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72440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¿Con </a:t>
            </a:r>
            <a:r>
              <a:rPr lang="en-US" sz="2400" dirty="0" err="1"/>
              <a:t>q</a:t>
            </a:r>
            <a:r>
              <a:rPr lang="en-US" sz="2400" dirty="0" err="1" smtClean="0"/>
              <a:t>ué</a:t>
            </a:r>
            <a:r>
              <a:rPr lang="en-US" sz="2400" dirty="0" smtClean="0"/>
              <a:t> </a:t>
            </a:r>
            <a:r>
              <a:rPr lang="en-US" sz="2400" dirty="0" err="1" smtClean="0"/>
              <a:t>datos</a:t>
            </a:r>
            <a:r>
              <a:rPr lang="en-US" sz="2400" dirty="0"/>
              <a:t> </a:t>
            </a:r>
            <a:r>
              <a:rPr lang="en-US" sz="2400" dirty="0" err="1" smtClean="0"/>
              <a:t>estaré</a:t>
            </a:r>
            <a:r>
              <a:rPr lang="en-US" sz="2400" dirty="0" smtClean="0"/>
              <a:t> </a:t>
            </a:r>
            <a:r>
              <a:rPr lang="en-US" sz="2400" dirty="0" err="1" smtClean="0"/>
              <a:t>trabajando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163592" y="2298610"/>
            <a:ext cx="3408408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 smtClean="0"/>
              <a:t>Información</a:t>
            </a:r>
            <a:r>
              <a:rPr lang="en-US" sz="2000" b="1" dirty="0" smtClean="0"/>
              <a:t> personal:</a:t>
            </a:r>
          </a:p>
          <a:p>
            <a:endParaRPr lang="en-US" sz="1100" dirty="0" smtClean="0"/>
          </a:p>
          <a:p>
            <a:r>
              <a:rPr lang="en-US" sz="2000" dirty="0" smtClean="0"/>
              <a:t>1. </a:t>
            </a:r>
            <a:r>
              <a:rPr lang="es-PR" sz="2000" dirty="0" smtClean="0"/>
              <a:t>Nombres de estudiantes</a:t>
            </a:r>
          </a:p>
          <a:p>
            <a:r>
              <a:rPr lang="es-PR" sz="2000" dirty="0" smtClean="0"/>
              <a:t>2. Edades </a:t>
            </a:r>
          </a:p>
          <a:p>
            <a:r>
              <a:rPr lang="es-PR" sz="2000" dirty="0" smtClean="0"/>
              <a:t>3. Pueblo en que vive</a:t>
            </a:r>
          </a:p>
          <a:p>
            <a:r>
              <a:rPr lang="en-US" sz="2000" dirty="0" smtClean="0"/>
              <a:t>4. </a:t>
            </a:r>
            <a:r>
              <a:rPr lang="es-419" sz="2000" dirty="0" smtClean="0"/>
              <a:t>Mes de nacimiento</a:t>
            </a:r>
          </a:p>
          <a:p>
            <a:r>
              <a:rPr lang="es-419" sz="2000" dirty="0" smtClean="0"/>
              <a:t>5. Teléfono contacto</a:t>
            </a:r>
          </a:p>
          <a:p>
            <a:r>
              <a:rPr lang="en-US" sz="2000" dirty="0" smtClean="0"/>
              <a:t>6. </a:t>
            </a:r>
            <a:r>
              <a:rPr lang="es-419" sz="2000" dirty="0" smtClean="0"/>
              <a:t>Correo electrónico</a:t>
            </a:r>
          </a:p>
          <a:p>
            <a:r>
              <a:rPr lang="en-US" sz="2000" dirty="0" smtClean="0"/>
              <a:t>7. </a:t>
            </a:r>
            <a:r>
              <a:rPr lang="es-419" sz="2000" dirty="0" smtClean="0"/>
              <a:t>Intereses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8. </a:t>
            </a:r>
            <a:r>
              <a:rPr lang="es-419" sz="2000" dirty="0" smtClean="0"/>
              <a:t>Género</a:t>
            </a:r>
          </a:p>
          <a:p>
            <a:r>
              <a:rPr lang="es-419" sz="2000" dirty="0" smtClean="0"/>
              <a:t>9. Cuotas</a:t>
            </a:r>
          </a:p>
          <a:p>
            <a:r>
              <a:rPr lang="es-419" sz="2000" dirty="0" smtClean="0"/>
              <a:t>10. Materiales</a:t>
            </a:r>
          </a:p>
          <a:p>
            <a:r>
              <a:rPr lang="es-419" sz="2000" dirty="0" smtClean="0"/>
              <a:t>11. Acomodos Razonables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828" y="2314060"/>
            <a:ext cx="278892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Evaluación</a:t>
            </a:r>
            <a:r>
              <a:rPr lang="en-US" sz="2000" b="1" dirty="0" smtClean="0"/>
              <a:t>:</a:t>
            </a:r>
          </a:p>
          <a:p>
            <a:endParaRPr lang="en-US" sz="1100" dirty="0" smtClean="0"/>
          </a:p>
          <a:p>
            <a:pPr marL="284163" indent="-284163">
              <a:buAutoNum type="arabicPeriod"/>
            </a:pPr>
            <a:r>
              <a:rPr lang="es-419" sz="2000" dirty="0" smtClean="0"/>
              <a:t>Pruebas cortas </a:t>
            </a:r>
          </a:p>
          <a:p>
            <a:pPr marL="284163" indent="-284163">
              <a:buAutoNum type="arabicPeriod"/>
            </a:pPr>
            <a:r>
              <a:rPr lang="es-419" sz="2000" dirty="0" smtClean="0"/>
              <a:t>Asignaciones</a:t>
            </a:r>
          </a:p>
          <a:p>
            <a:pPr marL="284163" indent="-284163">
              <a:buAutoNum type="arabicPeriod"/>
            </a:pPr>
            <a:r>
              <a:rPr lang="es-419" sz="2000" dirty="0" smtClean="0"/>
              <a:t>Exámenes</a:t>
            </a:r>
          </a:p>
          <a:p>
            <a:pPr marL="284163" indent="-284163">
              <a:buAutoNum type="arabicPeriod"/>
            </a:pPr>
            <a:r>
              <a:rPr lang="es-419" sz="2000" dirty="0" smtClean="0"/>
              <a:t>Proyecto</a:t>
            </a:r>
          </a:p>
          <a:p>
            <a:pPr marL="284163" indent="-284163">
              <a:buAutoNum type="arabicPeriod"/>
            </a:pPr>
            <a:r>
              <a:rPr lang="es-419" sz="2000" dirty="0" smtClean="0"/>
              <a:t>Conducta</a:t>
            </a:r>
          </a:p>
          <a:p>
            <a:pPr marL="284163" indent="-284163">
              <a:buAutoNum type="arabicPeriod"/>
            </a:pPr>
            <a:r>
              <a:rPr lang="es-419" sz="2000" dirty="0" smtClean="0"/>
              <a:t>Bonos</a:t>
            </a:r>
          </a:p>
          <a:p>
            <a:pPr marL="284163" indent="-284163">
              <a:buAutoNum type="arabicPeriod"/>
            </a:pPr>
            <a:endParaRPr lang="es-419" sz="2000" dirty="0" smtClean="0"/>
          </a:p>
          <a:p>
            <a:pPr marL="284163" indent="-284163">
              <a:buAutoNum type="arabicPeriod"/>
            </a:pPr>
            <a:endParaRPr lang="es-419" sz="2000" dirty="0" smtClean="0"/>
          </a:p>
          <a:p>
            <a:pPr marL="284163" indent="-284163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s-419" sz="2000" dirty="0" smtClean="0"/>
          </a:p>
        </p:txBody>
      </p:sp>
    </p:spTree>
    <p:extLst>
      <p:ext uri="{BB962C8B-B14F-4D97-AF65-F5344CB8AC3E}">
        <p14:creationId xmlns:p14="http://schemas.microsoft.com/office/powerpoint/2010/main" val="391027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tx2"/>
                </a:solidFill>
                <a:latin typeface="Comic Sans MS" panose="030F0702030302020204" pitchFamily="66" charset="0"/>
                <a:cs typeface="Helvetica" panose="020B0604020202020204" pitchFamily="34" charset="0"/>
              </a:rPr>
              <a:t>Organizate</a:t>
            </a:r>
            <a:endParaRPr lang="en-US" sz="4800" dirty="0">
              <a:solidFill>
                <a:schemeClr val="tx2"/>
              </a:solidFill>
              <a:latin typeface="Comic Sans MS" panose="030F0702030302020204" pitchFamily="66" charset="0"/>
              <a:cs typeface="Helvetica" panose="020B0604020202020204" pitchFamily="34" charset="0"/>
            </a:endParaRPr>
          </a:p>
        </p:txBody>
      </p:sp>
      <p:pic>
        <p:nvPicPr>
          <p:cNvPr id="5" name="Picture 4" descr="Woman &lt;strong&gt;Teacher&lt;/strong&gt; Cartoon Free Stock Photo - Public Domain ...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9" y="459406"/>
            <a:ext cx="1613950" cy="1152461"/>
          </a:xfrm>
          <a:prstGeom prst="rect">
            <a:avLst/>
          </a:prstGeom>
        </p:spPr>
      </p:pic>
      <p:pic>
        <p:nvPicPr>
          <p:cNvPr id="6" name="Picture 5" descr="Not Recontracting? What to Do After JET - GAJET, Gunma AJET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524" y="459406"/>
            <a:ext cx="1799688" cy="955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160" y="1804730"/>
            <a:ext cx="824484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Recomendaciones</a:t>
            </a:r>
            <a:r>
              <a:rPr lang="en-US" sz="3600" b="1" dirty="0" smtClean="0"/>
              <a:t>: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endParaRPr lang="en-US" sz="800" dirty="0" smtClean="0"/>
          </a:p>
          <a:p>
            <a:pPr marL="742950" indent="-742950">
              <a:buAutoNum type="arabicPeriod"/>
            </a:pPr>
            <a:r>
              <a:rPr lang="en-US" sz="3200" dirty="0" err="1" smtClean="0"/>
              <a:t>Piensa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el </a:t>
            </a:r>
            <a:r>
              <a:rPr lang="en-US" sz="3200" dirty="0" err="1" smtClean="0"/>
              <a:t>uso</a:t>
            </a:r>
            <a:r>
              <a:rPr lang="en-US" sz="3200" dirty="0" smtClean="0"/>
              <a:t> que le vas a </a:t>
            </a:r>
            <a:r>
              <a:rPr lang="en-US" sz="3200" dirty="0" err="1" smtClean="0"/>
              <a:t>dar</a:t>
            </a:r>
            <a:r>
              <a:rPr lang="en-US" sz="3200" dirty="0" smtClean="0"/>
              <a:t> a </a:t>
            </a:r>
            <a:r>
              <a:rPr lang="en-US" sz="3200" dirty="0" err="1" smtClean="0"/>
              <a:t>los</a:t>
            </a:r>
            <a:r>
              <a:rPr lang="en-US" sz="3200" dirty="0" smtClean="0"/>
              <a:t> </a:t>
            </a:r>
            <a:r>
              <a:rPr lang="en-US" sz="3200" dirty="0" err="1" smtClean="0"/>
              <a:t>datos</a:t>
            </a:r>
            <a:r>
              <a:rPr lang="en-US" sz="3200" dirty="0" smtClean="0"/>
              <a:t>.</a:t>
            </a:r>
          </a:p>
          <a:p>
            <a:pPr marL="742950" indent="-742950">
              <a:buAutoNum type="arabicPeriod"/>
            </a:pPr>
            <a:r>
              <a:rPr lang="en-US" sz="3200" dirty="0" smtClean="0"/>
              <a:t>Educate </a:t>
            </a:r>
            <a:r>
              <a:rPr lang="en-US" sz="3200" dirty="0" err="1" smtClean="0"/>
              <a:t>sobre</a:t>
            </a:r>
            <a:r>
              <a:rPr lang="en-US" sz="3200" dirty="0" smtClean="0"/>
              <a:t> las </a:t>
            </a:r>
            <a:r>
              <a:rPr lang="en-US" sz="3200" dirty="0" err="1" smtClean="0"/>
              <a:t>posibilidades</a:t>
            </a:r>
            <a:r>
              <a:rPr lang="en-US" sz="3200" dirty="0" smtClean="0"/>
              <a:t> de </a:t>
            </a:r>
            <a:r>
              <a:rPr lang="en-US" sz="3200" i="1" dirty="0" smtClean="0"/>
              <a:t>Excel</a:t>
            </a:r>
            <a:r>
              <a:rPr lang="en-US" sz="3200" dirty="0" smtClean="0"/>
              <a:t>.</a:t>
            </a:r>
          </a:p>
          <a:p>
            <a:pPr marL="742950" indent="-742950">
              <a:buAutoNum type="arabicPeriod"/>
            </a:pPr>
            <a:r>
              <a:rPr lang="en-US" sz="3200" dirty="0" err="1" smtClean="0"/>
              <a:t>Establece</a:t>
            </a:r>
            <a:r>
              <a:rPr lang="en-US" sz="3200" dirty="0" smtClean="0"/>
              <a:t> </a:t>
            </a:r>
            <a:r>
              <a:rPr lang="en-US" sz="3200" dirty="0" err="1" smtClean="0"/>
              <a:t>rutinas</a:t>
            </a:r>
            <a:r>
              <a:rPr lang="en-US" sz="3200" dirty="0" smtClean="0"/>
              <a:t> que </a:t>
            </a:r>
            <a:r>
              <a:rPr lang="en-US" sz="3200" dirty="0" err="1" smtClean="0"/>
              <a:t>incorporen</a:t>
            </a:r>
            <a:r>
              <a:rPr lang="en-US" sz="3200" dirty="0"/>
              <a:t> </a:t>
            </a:r>
            <a:r>
              <a:rPr lang="en-US" sz="3200" dirty="0" smtClean="0"/>
              <a:t>la </a:t>
            </a:r>
            <a:r>
              <a:rPr lang="en-US" sz="3200" dirty="0" err="1" smtClean="0"/>
              <a:t>herramienta</a:t>
            </a:r>
            <a:r>
              <a:rPr lang="en-US" sz="3200" dirty="0" smtClean="0"/>
              <a:t>.</a:t>
            </a:r>
          </a:p>
          <a:p>
            <a:pPr marL="742950" indent="-742950">
              <a:buAutoNum type="arabicPeriod"/>
            </a:pPr>
            <a:r>
              <a:rPr lang="en-US" sz="3200" dirty="0" err="1" smtClean="0"/>
              <a:t>Consistencia</a:t>
            </a:r>
            <a:r>
              <a:rPr lang="en-US" sz="3200" dirty="0" smtClean="0"/>
              <a:t>. </a:t>
            </a:r>
          </a:p>
          <a:p>
            <a:pPr marL="742950" indent="-742950">
              <a:buAutoNum type="arabicPeriod"/>
            </a:pPr>
            <a:endParaRPr lang="en-US" sz="3600" dirty="0" smtClean="0"/>
          </a:p>
          <a:p>
            <a:pPr marL="742950" indent="-742950">
              <a:buAutoNum type="arabicPeriod"/>
            </a:pPr>
            <a:endParaRPr lang="en-US" sz="3600" dirty="0" smtClean="0"/>
          </a:p>
          <a:p>
            <a:pPr marL="742950" indent="-742950"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29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8046"/>
          </a:xfrm>
          <a:prstGeom prst="rect">
            <a:avLst/>
          </a:prstGeom>
          <a:solidFill>
            <a:srgbClr val="A12237"/>
          </a:solidFill>
          <a:ln>
            <a:solidFill>
              <a:srgbClr val="A12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12125" y="1940166"/>
            <a:ext cx="451974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7200" b="1" dirty="0" err="1" smtClean="0">
                <a:ln>
                  <a:solidFill>
                    <a:schemeClr val="accent5"/>
                  </a:solidFill>
                </a:ln>
                <a:solidFill>
                  <a:srgbClr val="7030A0"/>
                </a:solidFill>
              </a:rPr>
              <a:t>Fó</a:t>
            </a:r>
            <a:r>
              <a:rPr lang="es-EC" sz="7200" b="1" dirty="0" smtClean="0">
                <a:ln>
                  <a:solidFill>
                    <a:schemeClr val="accent5"/>
                  </a:solidFill>
                </a:ln>
                <a:solidFill>
                  <a:srgbClr val="7030A0"/>
                </a:solidFill>
              </a:rPr>
              <a:t>	</a:t>
            </a:r>
            <a:r>
              <a:rPr lang="es-EC" sz="7200" b="1" dirty="0" err="1" smtClean="0">
                <a:ln>
                  <a:solidFill>
                    <a:schemeClr val="accent5"/>
                  </a:solidFill>
                </a:ln>
                <a:solidFill>
                  <a:srgbClr val="7030A0"/>
                </a:solidFill>
              </a:rPr>
              <a:t>rmulas</a:t>
            </a:r>
            <a:endParaRPr lang="es-EC" sz="7200" b="1" dirty="0">
              <a:ln>
                <a:solidFill>
                  <a:schemeClr val="accent5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2" t="6665" r="66668" b="84667"/>
          <a:stretch/>
        </p:blipFill>
        <p:spPr>
          <a:xfrm>
            <a:off x="1523998" y="3649980"/>
            <a:ext cx="6096001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3316</TotalTime>
  <Words>751</Words>
  <Application>Microsoft Office PowerPoint</Application>
  <PresentationFormat>Letter Paper (8.5x11 in)</PresentationFormat>
  <Paragraphs>149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Bauhaus 93</vt:lpstr>
      <vt:lpstr>Bookman Old Style</vt:lpstr>
      <vt:lpstr>Brush Script MT</vt:lpstr>
      <vt:lpstr>Calibri</vt:lpstr>
      <vt:lpstr>Calibri Light</vt:lpstr>
      <vt:lpstr>Comic Sans MS</vt:lpstr>
      <vt:lpstr>Helvetica</vt:lpstr>
      <vt:lpstr>Office Theme</vt:lpstr>
      <vt:lpstr> Como utilizar Excel  (parte 2) </vt:lpstr>
      <vt:lpstr>PowerPoint Presentation</vt:lpstr>
      <vt:lpstr>PowerPoint Presentation</vt:lpstr>
      <vt:lpstr>PowerPoint Presentation</vt:lpstr>
      <vt:lpstr>Propósito</vt:lpstr>
      <vt:lpstr>Propósito</vt:lpstr>
      <vt:lpstr>Propósito</vt:lpstr>
      <vt:lpstr>Organizate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Propósito</vt:lpstr>
      <vt:lpstr>Propósito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Helvética bold</dc:title>
  <dc:creator>Microsoft Office User</dc:creator>
  <cp:lastModifiedBy>Francisco Solis Ortiz</cp:lastModifiedBy>
  <cp:revision>138</cp:revision>
  <dcterms:created xsi:type="dcterms:W3CDTF">2018-06-13T20:22:39Z</dcterms:created>
  <dcterms:modified xsi:type="dcterms:W3CDTF">2020-06-04T17:46:10Z</dcterms:modified>
</cp:coreProperties>
</file>